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51" r:id="rId4"/>
    <p:sldId id="305" r:id="rId5"/>
    <p:sldId id="352" r:id="rId6"/>
    <p:sldId id="368" r:id="rId7"/>
    <p:sldId id="369" r:id="rId8"/>
    <p:sldId id="370" r:id="rId9"/>
    <p:sldId id="371" r:id="rId10"/>
    <p:sldId id="372" r:id="rId11"/>
    <p:sldId id="353" r:id="rId12"/>
    <p:sldId id="354" r:id="rId13"/>
    <p:sldId id="355" r:id="rId14"/>
    <p:sldId id="374" r:id="rId15"/>
    <p:sldId id="375" r:id="rId16"/>
    <p:sldId id="376" r:id="rId17"/>
    <p:sldId id="377" r:id="rId18"/>
    <p:sldId id="378" r:id="rId19"/>
    <p:sldId id="385" r:id="rId20"/>
    <p:sldId id="379" r:id="rId21"/>
    <p:sldId id="380" r:id="rId22"/>
    <p:sldId id="381" r:id="rId23"/>
    <p:sldId id="382" r:id="rId24"/>
    <p:sldId id="356" r:id="rId25"/>
    <p:sldId id="357" r:id="rId26"/>
    <p:sldId id="358" r:id="rId27"/>
    <p:sldId id="386" r:id="rId28"/>
    <p:sldId id="387" r:id="rId29"/>
    <p:sldId id="388" r:id="rId30"/>
    <p:sldId id="389" r:id="rId31"/>
    <p:sldId id="397" r:id="rId32"/>
    <p:sldId id="390" r:id="rId33"/>
    <p:sldId id="359" r:id="rId34"/>
    <p:sldId id="391" r:id="rId35"/>
    <p:sldId id="392" r:id="rId36"/>
    <p:sldId id="360" r:id="rId37"/>
    <p:sldId id="399" r:id="rId38"/>
    <p:sldId id="400" r:id="rId39"/>
    <p:sldId id="401" r:id="rId40"/>
    <p:sldId id="405" r:id="rId41"/>
    <p:sldId id="402" r:id="rId42"/>
    <p:sldId id="403" r:id="rId43"/>
    <p:sldId id="408" r:id="rId44"/>
    <p:sldId id="406" r:id="rId45"/>
    <p:sldId id="407" r:id="rId46"/>
    <p:sldId id="410" r:id="rId47"/>
    <p:sldId id="398" r:id="rId48"/>
    <p:sldId id="409" r:id="rId49"/>
    <p:sldId id="361" r:id="rId50"/>
    <p:sldId id="362" r:id="rId51"/>
    <p:sldId id="363" r:id="rId52"/>
    <p:sldId id="364" r:id="rId53"/>
    <p:sldId id="393" r:id="rId54"/>
    <p:sldId id="395" r:id="rId55"/>
    <p:sldId id="394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396" r:id="rId67"/>
    <p:sldId id="365" r:id="rId68"/>
    <p:sldId id="366" r:id="rId69"/>
    <p:sldId id="367" r:id="rId70"/>
    <p:sldId id="421" r:id="rId71"/>
    <p:sldId id="422" r:id="rId72"/>
    <p:sldId id="423" r:id="rId73"/>
    <p:sldId id="424" r:id="rId74"/>
    <p:sldId id="425" r:id="rId75"/>
    <p:sldId id="427" r:id="rId76"/>
    <p:sldId id="426" r:id="rId77"/>
    <p:sldId id="428" r:id="rId78"/>
    <p:sldId id="373" r:id="rId79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PEMROGRAMAN  II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Yulianti</a:t>
            </a:r>
            <a:r>
              <a:rPr lang="id-ID" dirty="0">
                <a:solidFill>
                  <a:schemeClr val="tx1"/>
                </a:solidFill>
              </a:rPr>
              <a:t>., S.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id-ID" dirty="0">
                <a:solidFill>
                  <a:schemeClr val="tx1"/>
                </a:solidFill>
              </a:rPr>
              <a:t>., M.Kom.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0812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1025 8055</a:t>
            </a:r>
          </a:p>
          <a:p>
            <a:r>
              <a:rPr lang="en-US">
                <a:solidFill>
                  <a:schemeClr val="tx1"/>
                </a:solidFill>
              </a:rPr>
              <a:t>yulianti@unpam.ac.id</a:t>
            </a:r>
            <a:endParaRPr lang="id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0" b="17516"/>
          <a:stretch/>
        </p:blipFill>
        <p:spPr>
          <a:xfrm>
            <a:off x="1074440" y="1414190"/>
            <a:ext cx="6995120" cy="5318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00192" y="3645024"/>
            <a:ext cx="136815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Double </a:t>
            </a:r>
            <a:r>
              <a:rPr lang="en-US" dirty="0" err="1" smtClean="0">
                <a:solidFill>
                  <a:srgbClr val="FF0000"/>
                </a:solidFill>
              </a:rPr>
              <a:t>klik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56176" y="4540926"/>
            <a:ext cx="1512168" cy="86409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Klik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tempat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kosong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Tekan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Ctrl+A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6984268" y="2924944"/>
            <a:ext cx="108012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3923928" y="4941168"/>
            <a:ext cx="2232248" cy="31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err="1"/>
              <a:t>Membuat</a:t>
            </a:r>
            <a:r>
              <a:rPr lang="en-US" dirty="0"/>
              <a:t>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11444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 diagram </a:t>
            </a:r>
            <a:r>
              <a:rPr lang="en-US" dirty="0" err="1" smtClean="0"/>
              <a:t>adalah</a:t>
            </a:r>
            <a:r>
              <a:rPr lang="en-US" dirty="0" smtClean="0"/>
              <a:t> diagram yang </a:t>
            </a:r>
            <a:r>
              <a:rPr lang="en-US" dirty="0" err="1" smtClean="0"/>
              <a:t>berisi</a:t>
            </a:r>
            <a:r>
              <a:rPr lang="en-US" dirty="0" smtClean="0"/>
              <a:t> use case, actor,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relasinya</a:t>
            </a:r>
            <a:r>
              <a:rPr lang="en-US" dirty="0" smtClean="0"/>
              <a:t> (</a:t>
            </a:r>
            <a:r>
              <a:rPr lang="en-US" dirty="0" err="1" smtClean="0"/>
              <a:t>Milicev</a:t>
            </a:r>
            <a:r>
              <a:rPr lang="en-US" dirty="0" smtClean="0"/>
              <a:t>, 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Use Case Model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 Case Model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</a:t>
            </a:r>
          </a:p>
          <a:p>
            <a:r>
              <a:rPr lang="en-US" dirty="0" smtClean="0"/>
              <a:t>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jendela</a:t>
            </a:r>
            <a:r>
              <a:rPr lang="en-US" dirty="0" smtClean="0"/>
              <a:t> Toolbox yang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menu DIAGRAM,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Toolbox,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shortcut Alt+5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858"/>
          <a:stretch/>
        </p:blipFill>
        <p:spPr>
          <a:xfrm>
            <a:off x="89756" y="3429000"/>
            <a:ext cx="8964488" cy="30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digambarkan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Boundary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Boundary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jendela</a:t>
            </a:r>
            <a:r>
              <a:rPr lang="en-US" dirty="0" smtClean="0"/>
              <a:t> Toolbox, </a:t>
            </a:r>
            <a:r>
              <a:rPr lang="en-US" dirty="0" err="1" smtClean="0"/>
              <a:t>klik</a:t>
            </a:r>
            <a:r>
              <a:rPr lang="en-US" dirty="0" smtClean="0"/>
              <a:t> di </a:t>
            </a:r>
            <a:r>
              <a:rPr lang="en-US" dirty="0" err="1" smtClean="0"/>
              <a:t>jendela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lang="en-US" dirty="0" smtClean="0"/>
          </a:p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Administrasi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O</a:t>
            </a:r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99" y="3907852"/>
            <a:ext cx="5155602" cy="24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2 Actor di </a:t>
            </a:r>
            <a:r>
              <a:rPr lang="en-US" dirty="0" err="1" smtClean="0"/>
              <a:t>luar</a:t>
            </a:r>
            <a:r>
              <a:rPr lang="en-US" dirty="0" smtClean="0"/>
              <a:t> boundary</a:t>
            </a:r>
          </a:p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Staf</a:t>
            </a:r>
            <a:r>
              <a:rPr lang="en-US" dirty="0" smtClean="0"/>
              <a:t> TU</a:t>
            </a:r>
          </a:p>
          <a:p>
            <a:r>
              <a:rPr lang="en-US" dirty="0" smtClean="0"/>
              <a:t>Actor </a:t>
            </a:r>
            <a:r>
              <a:rPr lang="en-US" dirty="0" err="1" smtClean="0"/>
              <a:t>Staf</a:t>
            </a:r>
            <a:r>
              <a:rPr lang="en-US" dirty="0" smtClean="0"/>
              <a:t> TU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hak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, </a:t>
            </a:r>
            <a:r>
              <a:rPr lang="en-US" dirty="0" err="1" smtClean="0"/>
              <a:t>seharusnya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actor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yang </a:t>
            </a:r>
            <a:r>
              <a:rPr lang="en-US" dirty="0" err="1" smtClean="0"/>
              <a:t>dibuat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6046"/>
            <a:ext cx="5169396" cy="3156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000" t="22438" r="24049" b="8657"/>
          <a:stretch/>
        </p:blipFill>
        <p:spPr>
          <a:xfrm>
            <a:off x="4716016" y="3254908"/>
            <a:ext cx="3970784" cy="35184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03648" y="3717032"/>
            <a:ext cx="1008112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8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1"/>
            <a:ext cx="5457428" cy="333241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03648" y="3611564"/>
            <a:ext cx="1152128" cy="3935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732" t="22438" r="24049" b="8657"/>
          <a:stretch/>
        </p:blipFill>
        <p:spPr>
          <a:xfrm>
            <a:off x="4212016" y="2584949"/>
            <a:ext cx="4474784" cy="41764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98474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use case Login, </a:t>
            </a:r>
            <a:r>
              <a:rPr lang="en-US" dirty="0" err="1" smtClean="0"/>
              <a:t>Kelola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Cetak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Printer</a:t>
            </a:r>
          </a:p>
          <a:p>
            <a:r>
              <a:rPr lang="en-US" dirty="0" smtClean="0"/>
              <a:t>Use case </a:t>
            </a:r>
            <a:r>
              <a:rPr lang="en-US" dirty="0" err="1" smtClean="0"/>
              <a:t>harus</a:t>
            </a:r>
            <a:r>
              <a:rPr lang="en-US" dirty="0" smtClean="0"/>
              <a:t> kata </a:t>
            </a:r>
            <a:r>
              <a:rPr lang="en-US" dirty="0" err="1" smtClean="0"/>
              <a:t>kerja</a:t>
            </a:r>
            <a:r>
              <a:rPr lang="en-US" dirty="0" smtClean="0"/>
              <a:t> (</a:t>
            </a:r>
            <a:r>
              <a:rPr lang="en-US" dirty="0" err="1" smtClean="0"/>
              <a:t>boleh</a:t>
            </a:r>
            <a:r>
              <a:rPr lang="en-US" dirty="0" smtClean="0"/>
              <a:t> kata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aktif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relasinya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di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panahnya</a:t>
            </a:r>
            <a:r>
              <a:rPr lang="en-US" dirty="0" smtClean="0"/>
              <a:t> (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dilepas</a:t>
            </a:r>
            <a:r>
              <a:rPr lang="en-US" dirty="0" smtClean="0"/>
              <a:t>),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use case,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lepas</a:t>
            </a:r>
            <a:endParaRPr lang="en-US" dirty="0" smtClean="0"/>
          </a:p>
          <a:p>
            <a:r>
              <a:rPr lang="en-US" dirty="0" err="1" smtClean="0"/>
              <a:t>Pada</a:t>
            </a:r>
            <a:r>
              <a:rPr lang="en-US" dirty="0" smtClean="0"/>
              <a:t> menu popup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Assosiation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actor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use case di </a:t>
            </a:r>
            <a:r>
              <a:rPr lang="en-US" dirty="0" err="1" smtClean="0"/>
              <a:t>sistem</a:t>
            </a:r>
            <a:r>
              <a:rPr lang="en-US" dirty="0" smtClean="0"/>
              <a:t> yang </a:t>
            </a:r>
            <a:r>
              <a:rPr lang="en-US" dirty="0" err="1" smtClean="0"/>
              <a:t>dibuat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49" t="35235" r="67756" b="48031"/>
          <a:stretch/>
        </p:blipFill>
        <p:spPr>
          <a:xfrm>
            <a:off x="457200" y="4365104"/>
            <a:ext cx="1016585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049" t="35235" r="52732" b="34250"/>
          <a:stretch/>
        </p:blipFill>
        <p:spPr>
          <a:xfrm>
            <a:off x="1992132" y="4365104"/>
            <a:ext cx="2606226" cy="23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4049" t="36219" r="41805" b="31297"/>
          <a:stretch/>
        </p:blipFill>
        <p:spPr>
          <a:xfrm>
            <a:off x="5086399" y="4365104"/>
            <a:ext cx="360040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relasi</a:t>
            </a:r>
            <a:r>
              <a:rPr lang="en-US" dirty="0" smtClean="0"/>
              <a:t> Generalization,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use case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 case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use case </a:t>
            </a:r>
            <a:r>
              <a:rPr lang="en-US" dirty="0" err="1" smtClean="0"/>
              <a:t>Kelola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(</a:t>
            </a:r>
            <a:r>
              <a:rPr lang="en-US" dirty="0" err="1" smtClean="0"/>
              <a:t>ditarik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use case)</a:t>
            </a:r>
          </a:p>
          <a:p>
            <a:r>
              <a:rPr lang="en-US" dirty="0" err="1" smtClean="0"/>
              <a:t>Lakukan</a:t>
            </a:r>
            <a:r>
              <a:rPr lang="en-US" dirty="0" smtClean="0"/>
              <a:t> juga </a:t>
            </a:r>
            <a:r>
              <a:rPr lang="en-US" dirty="0" err="1" smtClean="0"/>
              <a:t>untuk</a:t>
            </a:r>
            <a:r>
              <a:rPr lang="en-US" dirty="0" smtClean="0"/>
              <a:t> use case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/>
              <a:t>,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Cetak</a:t>
            </a:r>
            <a:r>
              <a:rPr lang="en-US" dirty="0"/>
              <a:t> </a:t>
            </a:r>
            <a:r>
              <a:rPr lang="en-US" dirty="0" err="1" smtClean="0"/>
              <a:t>Nilai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488" t="38188" r="28830" b="40156"/>
          <a:stretch/>
        </p:blipFill>
        <p:spPr>
          <a:xfrm>
            <a:off x="460648" y="4063607"/>
            <a:ext cx="3329607" cy="1744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415" t="54922" r="28146" b="11610"/>
          <a:stretch/>
        </p:blipFill>
        <p:spPr>
          <a:xfrm>
            <a:off x="3923928" y="4062282"/>
            <a:ext cx="4762872" cy="23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888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relasi</a:t>
            </a:r>
            <a:r>
              <a:rPr lang="en-US" dirty="0" smtClean="0"/>
              <a:t> Include,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use case juga </a:t>
            </a:r>
            <a:r>
              <a:rPr lang="en-US" dirty="0" err="1" smtClean="0"/>
              <a:t>melakukan</a:t>
            </a:r>
            <a:r>
              <a:rPr lang="en-US" dirty="0" smtClean="0"/>
              <a:t> use case lain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 case </a:t>
            </a:r>
            <a:r>
              <a:rPr lang="en-US" dirty="0" err="1" smtClean="0"/>
              <a:t>Pilih</a:t>
            </a:r>
            <a:r>
              <a:rPr lang="en-US" dirty="0" smtClean="0"/>
              <a:t> Printer,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use case </a:t>
            </a:r>
            <a:r>
              <a:rPr lang="en-US" dirty="0" err="1" smtClean="0"/>
              <a:t>Cetak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(</a:t>
            </a:r>
            <a:r>
              <a:rPr lang="en-US" dirty="0" err="1" smtClean="0"/>
              <a:t>ditarik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use case)</a:t>
            </a:r>
          </a:p>
          <a:p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use case </a:t>
            </a:r>
            <a:r>
              <a:rPr lang="en-US" dirty="0" err="1" smtClean="0"/>
              <a:t>Cetak</a:t>
            </a:r>
            <a:r>
              <a:rPr lang="en-US" dirty="0" smtClean="0"/>
              <a:t> Printer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use case </a:t>
            </a:r>
            <a:r>
              <a:rPr lang="en-US" dirty="0" err="1" smtClean="0"/>
              <a:t>Pilih</a:t>
            </a:r>
            <a:r>
              <a:rPr lang="en-US" dirty="0" smtClean="0"/>
              <a:t> Printer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8195" t="39172" r="17220" b="35235"/>
          <a:stretch/>
        </p:blipFill>
        <p:spPr>
          <a:xfrm>
            <a:off x="899591" y="4149080"/>
            <a:ext cx="3090807" cy="223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5463" t="39172" r="27464" b="35235"/>
          <a:stretch/>
        </p:blipFill>
        <p:spPr>
          <a:xfrm>
            <a:off x="5580112" y="4134679"/>
            <a:ext cx="2160240" cy="22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Membuat</a:t>
            </a:r>
            <a:r>
              <a:rPr lang="en-US" dirty="0" smtClean="0"/>
              <a:t> Project </a:t>
            </a:r>
            <a:r>
              <a:rPr lang="en-US" dirty="0" err="1" smtClean="0"/>
              <a:t>Baru</a:t>
            </a:r>
            <a:r>
              <a:rPr lang="en-US" dirty="0" smtClean="0"/>
              <a:t> di Enterprise Architect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Membuat</a:t>
            </a:r>
            <a:r>
              <a:rPr lang="en-US" dirty="0" smtClean="0"/>
              <a:t> Use Case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smtClean="0"/>
              <a:t>Activity </a:t>
            </a:r>
            <a:r>
              <a:rPr lang="en-US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smtClean="0"/>
              <a:t>Sequence </a:t>
            </a:r>
            <a:r>
              <a:rPr lang="en-US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smtClean="0"/>
              <a:t>Class Diagram </a:t>
            </a:r>
            <a:r>
              <a:rPr lang="en-US" dirty="0" err="1" smtClean="0"/>
              <a:t>Diagram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Contoh</a:t>
            </a:r>
            <a:r>
              <a:rPr lang="en-US" dirty="0" smtClean="0"/>
              <a:t> Generate Code </a:t>
            </a:r>
            <a:r>
              <a:rPr lang="en-US" dirty="0" err="1" smtClean="0"/>
              <a:t>dari</a:t>
            </a:r>
            <a:r>
              <a:rPr lang="en-US" dirty="0" smtClean="0"/>
              <a:t> Class Diagram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669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use case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dikelompokkan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package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package,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Kelola</a:t>
            </a:r>
            <a:r>
              <a:rPr lang="en-US" dirty="0" smtClean="0"/>
              <a:t> Master Data, </a:t>
            </a:r>
            <a:r>
              <a:rPr lang="en-US" dirty="0" err="1" smtClean="0"/>
              <a:t>pada</a:t>
            </a:r>
            <a:r>
              <a:rPr lang="en-US" dirty="0" smtClean="0"/>
              <a:t> Initial Content </a:t>
            </a:r>
            <a:r>
              <a:rPr lang="en-US" dirty="0" err="1" smtClean="0"/>
              <a:t>pilih</a:t>
            </a:r>
            <a:r>
              <a:rPr lang="en-US" dirty="0" smtClean="0"/>
              <a:t> Create Diagram, </a:t>
            </a:r>
            <a:r>
              <a:rPr lang="en-US" dirty="0" err="1" smtClean="0"/>
              <a:t>dan</a:t>
            </a:r>
            <a:r>
              <a:rPr lang="en-US" dirty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tombol</a:t>
            </a:r>
            <a:r>
              <a:rPr lang="en-US" dirty="0"/>
              <a:t> Ok</a:t>
            </a:r>
            <a:endParaRPr lang="en-US" dirty="0" smtClean="0"/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 New Diagram, </a:t>
            </a:r>
            <a:r>
              <a:rPr lang="en-US" dirty="0" err="1" smtClean="0"/>
              <a:t>pastikan</a:t>
            </a:r>
            <a:r>
              <a:rPr lang="en-US" dirty="0" smtClean="0"/>
              <a:t> Type-</a:t>
            </a:r>
            <a:r>
              <a:rPr lang="en-US" dirty="0" err="1" smtClean="0"/>
              <a:t>nya</a:t>
            </a:r>
            <a:r>
              <a:rPr lang="en-US" dirty="0" smtClean="0"/>
              <a:t> UML Behavioral, </a:t>
            </a:r>
            <a:r>
              <a:rPr lang="en-US" dirty="0" err="1" smtClean="0"/>
              <a:t>dan</a:t>
            </a:r>
            <a:r>
              <a:rPr lang="en-US" dirty="0" smtClean="0"/>
              <a:t> Diagram Type-</a:t>
            </a:r>
            <a:r>
              <a:rPr lang="en-US" dirty="0" err="1" smtClean="0"/>
              <a:t>nya</a:t>
            </a:r>
            <a:r>
              <a:rPr lang="en-US" dirty="0" smtClean="0"/>
              <a:t> Use Case,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 Package: </a:t>
            </a:r>
            <a:r>
              <a:rPr lang="en-US" dirty="0" err="1" smtClean="0"/>
              <a:t>Kelola</a:t>
            </a:r>
            <a:r>
              <a:rPr lang="en-US" dirty="0" smtClean="0"/>
              <a:t> Master Data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3056"/>
            <a:ext cx="3362325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r="37908" b="57201"/>
          <a:stretch/>
        </p:blipFill>
        <p:spPr>
          <a:xfrm>
            <a:off x="4572000" y="3796895"/>
            <a:ext cx="3796966" cy="1936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64217" b="86304"/>
          <a:stretch/>
        </p:blipFill>
        <p:spPr>
          <a:xfrm>
            <a:off x="4621785" y="5877272"/>
            <a:ext cx="338928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76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Kelola</a:t>
            </a:r>
            <a:r>
              <a:rPr lang="en-US" dirty="0" smtClean="0"/>
              <a:t> Master Data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detail </a:t>
            </a:r>
            <a:r>
              <a:rPr lang="en-US" dirty="0" err="1" smtClean="0"/>
              <a:t>isi</a:t>
            </a:r>
            <a:r>
              <a:rPr lang="en-US" dirty="0" smtClean="0"/>
              <a:t> package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tarik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package </a:t>
            </a:r>
            <a:r>
              <a:rPr lang="en-US" dirty="0" err="1" smtClean="0"/>
              <a:t>Kelola</a:t>
            </a:r>
            <a:r>
              <a:rPr lang="en-US" dirty="0" smtClean="0"/>
              <a:t> Master Data,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Drop as </a:t>
            </a:r>
            <a:r>
              <a:rPr lang="en-US" dirty="0" err="1" smtClean="0"/>
              <a:t>pilih</a:t>
            </a:r>
            <a:r>
              <a:rPr lang="en-US" dirty="0" smtClean="0"/>
              <a:t> Link</a:t>
            </a:r>
          </a:p>
          <a:p>
            <a:r>
              <a:rPr lang="en-US" dirty="0" err="1" smtClean="0"/>
              <a:t>Lakukan</a:t>
            </a:r>
            <a:r>
              <a:rPr lang="en-US" dirty="0" smtClean="0"/>
              <a:t> juga </a:t>
            </a:r>
            <a:r>
              <a:rPr lang="en-US" dirty="0" err="1" smtClean="0"/>
              <a:t>untuk</a:t>
            </a:r>
            <a:r>
              <a:rPr lang="en-US" dirty="0" smtClean="0"/>
              <a:t> actor </a:t>
            </a:r>
            <a:r>
              <a:rPr lang="en-US" dirty="0" err="1" smtClean="0"/>
              <a:t>Staf</a:t>
            </a:r>
            <a:r>
              <a:rPr lang="en-US" dirty="0" smtClean="0"/>
              <a:t> TU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61" t="9843" b="52954"/>
          <a:stretch/>
        </p:blipFill>
        <p:spPr>
          <a:xfrm>
            <a:off x="1470497" y="3861048"/>
            <a:ext cx="7216303" cy="272149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76256" y="5229200"/>
            <a:ext cx="1152128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4620381" y="5481228"/>
            <a:ext cx="22558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53744"/>
            <a:ext cx="34194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8531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use case </a:t>
            </a:r>
            <a:r>
              <a:rPr lang="en-US" dirty="0" err="1" smtClean="0"/>
              <a:t>Kelola</a:t>
            </a:r>
            <a:r>
              <a:rPr lang="en-US" dirty="0" smtClean="0"/>
              <a:t> Data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Kelola</a:t>
            </a:r>
            <a:r>
              <a:rPr lang="en-US" dirty="0" smtClean="0"/>
              <a:t> Data Mata </a:t>
            </a:r>
            <a:r>
              <a:rPr lang="en-US" dirty="0" err="1" smtClean="0"/>
              <a:t>Kuliah</a:t>
            </a:r>
            <a:endParaRPr lang="en-US" dirty="0" smtClean="0"/>
          </a:p>
          <a:p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Assosiation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actor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use case</a:t>
            </a:r>
          </a:p>
          <a:p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use case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Hapus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detailnya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menghubungan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Generalization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0" t="31297" r="46585" b="26375"/>
          <a:stretch/>
        </p:blipFill>
        <p:spPr>
          <a:xfrm>
            <a:off x="5292081" y="1600199"/>
            <a:ext cx="3394720" cy="33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9142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Use Case Model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Use Case Model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</a:t>
            </a:r>
          </a:p>
          <a:p>
            <a:r>
              <a:rPr lang="en-US" dirty="0" err="1" smtClean="0"/>
              <a:t>Hubungkan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Staf</a:t>
            </a:r>
            <a:r>
              <a:rPr lang="en-US" dirty="0" smtClean="0"/>
              <a:t> TU </a:t>
            </a:r>
            <a:r>
              <a:rPr lang="en-US" dirty="0" err="1" smtClean="0"/>
              <a:t>ke</a:t>
            </a:r>
            <a:r>
              <a:rPr lang="en-US" dirty="0" smtClean="0"/>
              <a:t> package </a:t>
            </a:r>
            <a:r>
              <a:rPr lang="en-US" dirty="0" err="1" smtClean="0"/>
              <a:t>Kelola</a:t>
            </a:r>
            <a:r>
              <a:rPr lang="en-US" dirty="0" smtClean="0"/>
              <a:t> Master Data,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relasi</a:t>
            </a:r>
            <a:r>
              <a:rPr lang="en-US" dirty="0" smtClean="0"/>
              <a:t> Dependency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52" t="32282" r="45219" b="45078"/>
          <a:stretch/>
        </p:blipFill>
        <p:spPr>
          <a:xfrm>
            <a:off x="457200" y="3374193"/>
            <a:ext cx="3991749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463" t="37203" r="28147" b="8657"/>
          <a:stretch/>
        </p:blipFill>
        <p:spPr>
          <a:xfrm>
            <a:off x="4582344" y="3189470"/>
            <a:ext cx="4104456" cy="34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Membuat</a:t>
            </a:r>
            <a:r>
              <a:rPr lang="en-US" dirty="0"/>
              <a:t> 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14855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Activity diagram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proses:</a:t>
            </a:r>
          </a:p>
          <a:p>
            <a:pPr lvl="1"/>
            <a:r>
              <a:rPr lang="en-US" dirty="0" smtClean="0"/>
              <a:t>Proses </a:t>
            </a:r>
            <a:r>
              <a:rPr lang="en-US" dirty="0" err="1" smtClean="0"/>
              <a:t>bisnis</a:t>
            </a:r>
            <a:endParaRPr lang="en-US" dirty="0" smtClean="0"/>
          </a:p>
          <a:p>
            <a:pPr lvl="1"/>
            <a:r>
              <a:rPr lang="en-US" dirty="0" smtClean="0"/>
              <a:t>Proses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endParaRPr lang="en-US" dirty="0" smtClean="0"/>
          </a:p>
          <a:p>
            <a:r>
              <a:rPr lang="en-US" dirty="0" err="1" smtClean="0"/>
              <a:t>Setiap</a:t>
            </a:r>
            <a:r>
              <a:rPr lang="en-US" dirty="0" smtClean="0"/>
              <a:t> use case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activity diagram-</a:t>
            </a:r>
            <a:r>
              <a:rPr lang="en-US" dirty="0" err="1" smtClean="0"/>
              <a:t>nya</a:t>
            </a:r>
            <a:r>
              <a:rPr lang="en-US" dirty="0" smtClean="0"/>
              <a:t> (</a:t>
            </a:r>
            <a:r>
              <a:rPr lang="en-US" dirty="0" err="1" smtClean="0"/>
              <a:t>baik</a:t>
            </a:r>
            <a:r>
              <a:rPr lang="en-US" dirty="0" smtClean="0"/>
              <a:t> yang di </a:t>
            </a:r>
            <a:r>
              <a:rPr lang="en-US" dirty="0" err="1" smtClean="0"/>
              <a:t>dalam</a:t>
            </a:r>
            <a:r>
              <a:rPr lang="en-US" dirty="0" smtClean="0"/>
              <a:t> boundary, </a:t>
            </a:r>
            <a:r>
              <a:rPr lang="en-US" dirty="0" err="1" smtClean="0"/>
              <a:t>maupun</a:t>
            </a:r>
            <a:r>
              <a:rPr lang="en-US" dirty="0" smtClean="0"/>
              <a:t> yang di </a:t>
            </a:r>
            <a:r>
              <a:rPr lang="en-US" dirty="0" err="1" smtClean="0"/>
              <a:t>dalam</a:t>
            </a:r>
            <a:r>
              <a:rPr lang="en-US" dirty="0" smtClean="0"/>
              <a:t> package)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 case Login, </a:t>
            </a:r>
            <a:r>
              <a:rPr lang="en-US" dirty="0" err="1" smtClean="0"/>
              <a:t>pilih</a:t>
            </a:r>
            <a:r>
              <a:rPr lang="en-US" dirty="0" smtClean="0"/>
              <a:t> New Child </a:t>
            </a:r>
            <a:r>
              <a:rPr lang="en-US" dirty="0" err="1" smtClean="0"/>
              <a:t>Diagram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>
                <a:sym typeface="Webdings" panose="05030102010509060703" pitchFamily="18" charset="2"/>
              </a:rPr>
              <a:t>Activity</a:t>
            </a:r>
            <a:r>
              <a:rPr lang="en-US" dirty="0">
                <a:sym typeface="Webdings" panose="05030102010509060703" pitchFamily="18" charset="2"/>
              </a:rPr>
              <a:t> </a:t>
            </a:r>
            <a:r>
              <a:rPr lang="en-US" dirty="0" smtClean="0">
                <a:sym typeface="Webdings" panose="05030102010509060703" pitchFamily="18" charset="2"/>
              </a:rPr>
              <a:t>with Activity Diagram</a:t>
            </a:r>
          </a:p>
          <a:p>
            <a:r>
              <a:rPr lang="en-US" dirty="0" err="1" smtClean="0">
                <a:sym typeface="Webdings" panose="05030102010509060703" pitchFamily="18" charset="2"/>
              </a:rPr>
              <a:t>Atau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use case </a:t>
            </a:r>
            <a:r>
              <a:rPr lang="en-US" dirty="0" smtClean="0"/>
              <a:t>Login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Add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>
                <a:sym typeface="Webdings" panose="05030102010509060703" pitchFamily="18" charset="2"/>
              </a:rPr>
              <a:t>Activity</a:t>
            </a:r>
            <a:r>
              <a:rPr lang="en-US" dirty="0">
                <a:sym typeface="Webdings" panose="05030102010509060703" pitchFamily="18" charset="2"/>
              </a:rPr>
              <a:t> with Activity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37" t="19485" r="14027" b="28344"/>
          <a:stretch/>
        </p:blipFill>
        <p:spPr>
          <a:xfrm>
            <a:off x="457200" y="3859862"/>
            <a:ext cx="5194920" cy="2809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342" t="15547" r="829" b="50000"/>
          <a:stretch/>
        </p:blipFill>
        <p:spPr>
          <a:xfrm>
            <a:off x="5777621" y="4581128"/>
            <a:ext cx="3042851" cy="20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Activity Diagram Login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Partition,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Actor,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icon </a:t>
            </a:r>
            <a:r>
              <a:rPr lang="en-US" dirty="0" err="1" smtClean="0"/>
              <a:t>kotak</a:t>
            </a:r>
            <a:r>
              <a:rPr lang="en-US" dirty="0" smtClean="0"/>
              <a:t> yang di </a:t>
            </a:r>
            <a:r>
              <a:rPr lang="en-US" dirty="0" err="1" smtClean="0"/>
              <a:t>kanan</a:t>
            </a:r>
            <a:r>
              <a:rPr lang="en-US" dirty="0" smtClean="0"/>
              <a:t> paling </a:t>
            </a:r>
            <a:r>
              <a:rPr lang="en-US" dirty="0" err="1" smtClean="0"/>
              <a:t>bawah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Partition </a:t>
            </a:r>
            <a:r>
              <a:rPr lang="en-US" dirty="0" err="1" smtClean="0"/>
              <a:t>lagi</a:t>
            </a:r>
            <a:r>
              <a:rPr lang="en-US" dirty="0" smtClean="0"/>
              <a:t>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, </a:t>
            </a:r>
            <a:r>
              <a:rPr lang="en-US" dirty="0" err="1" smtClean="0"/>
              <a:t>letakkan</a:t>
            </a:r>
            <a:r>
              <a:rPr lang="en-US" dirty="0" smtClean="0"/>
              <a:t> </a:t>
            </a:r>
            <a:r>
              <a:rPr lang="en-US" dirty="0" err="1" smtClean="0"/>
              <a:t>berhimpitan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0070" b="80130"/>
          <a:stretch/>
        </p:blipFill>
        <p:spPr>
          <a:xfrm>
            <a:off x="611559" y="4889502"/>
            <a:ext cx="2969499" cy="1203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049" t="27359" r="37707" b="44094"/>
          <a:stretch/>
        </p:blipFill>
        <p:spPr>
          <a:xfrm>
            <a:off x="4067944" y="3541132"/>
            <a:ext cx="4511166" cy="2336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41133"/>
            <a:ext cx="3191441" cy="124412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100392" y="4149080"/>
            <a:ext cx="586408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Initial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activity, activity, </a:t>
            </a:r>
            <a:r>
              <a:rPr lang="en-US" dirty="0" err="1" smtClean="0"/>
              <a:t>dan</a:t>
            </a:r>
            <a:r>
              <a:rPr lang="en-US" dirty="0" smtClean="0"/>
              <a:t> Final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activity</a:t>
            </a:r>
          </a:p>
          <a:p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Control Flow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(Initial)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(Final)</a:t>
            </a:r>
          </a:p>
          <a:p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di slide </a:t>
            </a:r>
            <a:r>
              <a:rPr lang="en-US" dirty="0" err="1" smtClean="0"/>
              <a:t>selanjutnya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318" t="21454" r="43854" b="48031"/>
          <a:stretch/>
        </p:blipFill>
        <p:spPr>
          <a:xfrm>
            <a:off x="2321168" y="3645024"/>
            <a:ext cx="450166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382" y="1400707"/>
            <a:ext cx="7573235" cy="52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888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yang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decision</a:t>
            </a:r>
            <a:r>
              <a:rPr lang="en-US" dirty="0"/>
              <a:t>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yang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Line </a:t>
            </a:r>
            <a:r>
              <a:rPr lang="en-US" dirty="0" err="1" smtClean="0"/>
              <a:t>Style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Lateral</a:t>
            </a:r>
            <a:r>
              <a:rPr lang="en-US" dirty="0" smtClean="0"/>
              <a:t> - Vertical (</a:t>
            </a:r>
            <a:r>
              <a:rPr lang="en-US" dirty="0" err="1" smtClean="0"/>
              <a:t>atau</a:t>
            </a:r>
            <a:r>
              <a:rPr lang="en-US" dirty="0" smtClean="0"/>
              <a:t> Lateral Horizontal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yang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activity </a:t>
            </a:r>
            <a:r>
              <a:rPr lang="en-US" dirty="0" err="1" smtClean="0"/>
              <a:t>Tampilkan</a:t>
            </a:r>
            <a:r>
              <a:rPr lang="en-US" dirty="0" smtClean="0"/>
              <a:t> </a:t>
            </a:r>
            <a:r>
              <a:rPr lang="en-US" dirty="0" err="1" smtClean="0"/>
              <a:t>Pesan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Line </a:t>
            </a:r>
            <a:r>
              <a:rPr lang="en-US" dirty="0" err="1"/>
              <a:t>Style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Bezier</a:t>
            </a:r>
            <a:r>
              <a:rPr lang="en-US" dirty="0" smtClean="0"/>
              <a:t>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melengkung</a:t>
            </a:r>
            <a:endParaRPr lang="en-US" dirty="0" smtClean="0"/>
          </a:p>
          <a:p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r>
              <a:rPr lang="en-US" dirty="0" smtClean="0"/>
              <a:t> di slide </a:t>
            </a:r>
            <a:r>
              <a:rPr lang="en-US" dirty="0" err="1" smtClean="0"/>
              <a:t>selanjutnya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729" b="81559"/>
          <a:stretch/>
        </p:blipFill>
        <p:spPr>
          <a:xfrm>
            <a:off x="457200" y="4331642"/>
            <a:ext cx="2798595" cy="1152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756" t="45078" r="10391" b="23422"/>
          <a:stretch/>
        </p:blipFill>
        <p:spPr>
          <a:xfrm>
            <a:off x="3430215" y="4149080"/>
            <a:ext cx="525658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smtClean="0"/>
              <a:t>Project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/>
              <a:t>di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237230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02" t="21314" r="27925" b="13454"/>
          <a:stretch/>
        </p:blipFill>
        <p:spPr>
          <a:xfrm>
            <a:off x="1601327" y="1417638"/>
            <a:ext cx="5941345" cy="529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27525" cy="4525963"/>
          </a:xfrm>
        </p:spPr>
        <p:txBody>
          <a:bodyPr>
            <a:normAutofit/>
          </a:bodyPr>
          <a:lstStyle/>
          <a:p>
            <a:pPr marL="177800" indent="-177800"/>
            <a:r>
              <a:rPr lang="en-US" sz="2800" dirty="0" smtClean="0"/>
              <a:t>Activity diagram </a:t>
            </a:r>
            <a:r>
              <a:rPr lang="en-US" sz="2800" dirty="0" err="1" smtClean="0"/>
              <a:t>boleh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partition </a:t>
            </a:r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 err="1" smtClean="0"/>
              <a:t>digunakan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menggambarkan</a:t>
            </a:r>
            <a:r>
              <a:rPr lang="en-US" sz="2800" dirty="0" smtClean="0"/>
              <a:t> </a:t>
            </a:r>
            <a:r>
              <a:rPr lang="en-US" sz="2800" dirty="0" err="1" smtClean="0"/>
              <a:t>aktivitas</a:t>
            </a:r>
            <a:r>
              <a:rPr lang="en-US" sz="2800" dirty="0" smtClean="0"/>
              <a:t> internal </a:t>
            </a:r>
            <a:r>
              <a:rPr lang="en-US" sz="2800" dirty="0" err="1" smtClean="0"/>
              <a:t>sistem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040" t="26064" r="44960" b="13098"/>
          <a:stretch/>
        </p:blipFill>
        <p:spPr>
          <a:xfrm>
            <a:off x="4384725" y="1420828"/>
            <a:ext cx="4302075" cy="52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activity diagram </a:t>
            </a:r>
            <a:r>
              <a:rPr lang="en-US" dirty="0" err="1" smtClean="0"/>
              <a:t>dari</a:t>
            </a:r>
            <a:r>
              <a:rPr lang="en-US" dirty="0" smtClean="0"/>
              <a:t> use case lain </a:t>
            </a:r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endParaRPr lang="en-US" dirty="0" smtClean="0"/>
          </a:p>
          <a:p>
            <a:r>
              <a:rPr lang="en-US" dirty="0" err="1" smtClean="0"/>
              <a:t>Setiap</a:t>
            </a:r>
            <a:r>
              <a:rPr lang="en-US" dirty="0" smtClean="0"/>
              <a:t> use case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activity diagram-</a:t>
            </a:r>
            <a:r>
              <a:rPr lang="en-US" dirty="0" err="1" smtClean="0"/>
              <a:t>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294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Sequence diagram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activitas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class (Boundary, Control, </a:t>
            </a:r>
            <a:r>
              <a:rPr lang="en-US" dirty="0" err="1" smtClean="0"/>
              <a:t>dan</a:t>
            </a:r>
            <a:r>
              <a:rPr lang="en-US" dirty="0" smtClean="0"/>
              <a:t> Entity)</a:t>
            </a:r>
          </a:p>
          <a:p>
            <a:r>
              <a:rPr lang="en-US" dirty="0" err="1" smtClean="0"/>
              <a:t>Setiap</a:t>
            </a:r>
            <a:r>
              <a:rPr lang="en-US" dirty="0" smtClean="0"/>
              <a:t> use case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sequence diagram-</a:t>
            </a:r>
            <a:r>
              <a:rPr lang="en-US" dirty="0" err="1" smtClean="0"/>
              <a:t>nya</a:t>
            </a:r>
            <a:r>
              <a:rPr lang="en-US" dirty="0" smtClean="0"/>
              <a:t> (</a:t>
            </a:r>
            <a:r>
              <a:rPr lang="en-US" dirty="0" err="1" smtClean="0"/>
              <a:t>baik</a:t>
            </a:r>
            <a:r>
              <a:rPr lang="en-US" dirty="0" smtClean="0"/>
              <a:t> yang di </a:t>
            </a:r>
            <a:r>
              <a:rPr lang="en-US" dirty="0" err="1" smtClean="0"/>
              <a:t>dalam</a:t>
            </a:r>
            <a:r>
              <a:rPr lang="en-US" dirty="0" smtClean="0"/>
              <a:t> boundary, </a:t>
            </a:r>
            <a:r>
              <a:rPr lang="en-US" dirty="0" err="1" smtClean="0"/>
              <a:t>maupun</a:t>
            </a:r>
            <a:r>
              <a:rPr lang="en-US" dirty="0" smtClean="0"/>
              <a:t> yang di </a:t>
            </a:r>
            <a:r>
              <a:rPr lang="en-US" dirty="0" err="1" smtClean="0"/>
              <a:t>dalam</a:t>
            </a:r>
            <a:r>
              <a:rPr lang="en-US" dirty="0" smtClean="0"/>
              <a:t> package)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use case Login, </a:t>
            </a:r>
            <a:r>
              <a:rPr lang="en-US" dirty="0" err="1" smtClean="0"/>
              <a:t>pilih</a:t>
            </a:r>
            <a:r>
              <a:rPr lang="en-US" dirty="0" smtClean="0"/>
              <a:t> New Child </a:t>
            </a:r>
            <a:r>
              <a:rPr lang="en-US" dirty="0" err="1" smtClean="0"/>
              <a:t>Diagram</a:t>
            </a:r>
            <a:r>
              <a:rPr lang="en-US" dirty="0" err="1" smtClean="0">
                <a:sym typeface="Webdings" panose="05030102010509060703" pitchFamily="18" charset="2"/>
              </a:rPr>
              <a:t>Interaction</a:t>
            </a:r>
            <a:r>
              <a:rPr lang="en-US" dirty="0" smtClean="0">
                <a:sym typeface="Webdings" panose="05030102010509060703" pitchFamily="18" charset="2"/>
              </a:rPr>
              <a:t> with Activity Diagram</a:t>
            </a:r>
          </a:p>
          <a:p>
            <a:r>
              <a:rPr lang="en-US" dirty="0" err="1" smtClean="0">
                <a:sym typeface="Webdings" panose="05030102010509060703" pitchFamily="18" charset="2"/>
              </a:rPr>
              <a:t>Atau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use case </a:t>
            </a:r>
            <a:r>
              <a:rPr lang="en-US" dirty="0" smtClean="0"/>
              <a:t>Login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 smtClean="0"/>
              <a:t>Add</a:t>
            </a:r>
            <a:r>
              <a:rPr lang="en-US" dirty="0" err="1" smtClean="0">
                <a:sym typeface="Webdings" panose="05030102010509060703" pitchFamily="18" charset="2"/>
              </a:rPr>
              <a:t>Interaction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>
                <a:sym typeface="Webdings" panose="05030102010509060703" pitchFamily="18" charset="2"/>
              </a:rPr>
              <a:t>with Activity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989" t="14564" r="19561" b="33265"/>
          <a:stretch/>
        </p:blipFill>
        <p:spPr>
          <a:xfrm>
            <a:off x="457200" y="4043610"/>
            <a:ext cx="5053325" cy="2625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3658" t="39172" r="147" b="21454"/>
          <a:stretch/>
        </p:blipFill>
        <p:spPr>
          <a:xfrm>
            <a:off x="5635655" y="4365104"/>
            <a:ext cx="3051145" cy="23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Membuat Activity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Sequence Diagram Login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tarik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Staf</a:t>
            </a:r>
            <a:r>
              <a:rPr lang="en-US" dirty="0" smtClean="0"/>
              <a:t> TU, </a:t>
            </a:r>
            <a:r>
              <a:rPr lang="en-US" dirty="0" err="1" smtClean="0"/>
              <a:t>pada</a:t>
            </a:r>
            <a:r>
              <a:rPr lang="en-US" dirty="0" smtClean="0"/>
              <a:t> Drop as </a:t>
            </a:r>
            <a:r>
              <a:rPr lang="en-US" dirty="0" err="1" smtClean="0"/>
              <a:t>pilih</a:t>
            </a:r>
            <a:r>
              <a:rPr lang="en-US" dirty="0" smtClean="0"/>
              <a:t> Link,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095" t="1767" r="19561" b="39172"/>
          <a:stretch/>
        </p:blipFill>
        <p:spPr>
          <a:xfrm>
            <a:off x="2611760" y="3068960"/>
            <a:ext cx="6075040" cy="3645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96096"/>
            <a:ext cx="2809875" cy="10953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804248" y="4565362"/>
            <a:ext cx="1224136" cy="3850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4355976" y="4706939"/>
            <a:ext cx="2448272" cy="50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2 Class Boundary,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Class Control,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2 Class Entity,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027" t="24340" r="37271" b="49286"/>
          <a:stretch/>
        </p:blipFill>
        <p:spPr>
          <a:xfrm>
            <a:off x="457200" y="4098229"/>
            <a:ext cx="8229600" cy="2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8479" cy="4525963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Fragment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Type: alt</a:t>
            </a:r>
          </a:p>
          <a:p>
            <a:pPr lvl="1"/>
            <a:r>
              <a:rPr lang="en-US" dirty="0" smtClean="0"/>
              <a:t>Name: Actor?</a:t>
            </a:r>
          </a:p>
          <a:p>
            <a:pPr lvl="1"/>
            <a:r>
              <a:rPr lang="en-US" dirty="0" smtClean="0"/>
              <a:t>Condition:</a:t>
            </a:r>
          </a:p>
          <a:p>
            <a:pPr lvl="2"/>
            <a:r>
              <a:rPr lang="en-US" dirty="0" err="1" smtClean="0"/>
              <a:t>Staf</a:t>
            </a:r>
            <a:r>
              <a:rPr lang="en-US" dirty="0" smtClean="0"/>
              <a:t> TU</a:t>
            </a:r>
          </a:p>
          <a:p>
            <a:pPr lvl="2"/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79" y="1657550"/>
            <a:ext cx="3677022" cy="4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8114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actor </a:t>
            </a:r>
            <a:r>
              <a:rPr lang="en-US" dirty="0" err="1" smtClean="0"/>
              <a:t>Staf</a:t>
            </a:r>
            <a:r>
              <a:rPr lang="en-US" dirty="0" smtClean="0"/>
              <a:t> TU,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endParaRPr lang="en-US" dirty="0" smtClean="0"/>
          </a:p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/>
              <a:t> (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smtClean="0"/>
              <a:t>Properties…)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yang </a:t>
            </a:r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StafTU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, </a:t>
            </a:r>
            <a:r>
              <a:rPr lang="en-US" dirty="0" err="1" smtClean="0"/>
              <a:t>ubah</a:t>
            </a:r>
            <a:r>
              <a:rPr lang="en-US" dirty="0"/>
              <a:t> Message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aksesMenuItemActionPerformed</a:t>
            </a:r>
            <a:r>
              <a:rPr lang="en-US" dirty="0" smtClean="0"/>
              <a:t> </a:t>
            </a:r>
            <a:r>
              <a:rPr lang="en-US" dirty="0" err="1"/>
              <a:t>sesuai</a:t>
            </a:r>
            <a:r>
              <a:rPr lang="en-US" dirty="0"/>
              <a:t> source code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lang="en-US" dirty="0" smtClean="0"/>
          </a:p>
          <a:p>
            <a:r>
              <a:rPr lang="en-US" dirty="0" err="1" smtClean="0"/>
              <a:t>Lakukan</a:t>
            </a:r>
            <a:r>
              <a:rPr lang="en-US" dirty="0" smtClean="0"/>
              <a:t> juga </a:t>
            </a:r>
            <a:r>
              <a:rPr lang="en-US" dirty="0" err="1" smtClean="0"/>
              <a:t>untuk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2586"/>
          <a:stretch/>
        </p:blipFill>
        <p:spPr>
          <a:xfrm>
            <a:off x="432679" y="4921901"/>
            <a:ext cx="4330824" cy="1041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758" t="59206" r="17516" b="26472"/>
          <a:stretch/>
        </p:blipFill>
        <p:spPr>
          <a:xfrm>
            <a:off x="432679" y="3481346"/>
            <a:ext cx="4752528" cy="1008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482" t="25066" r="52563" b="48005"/>
          <a:stretch/>
        </p:blipFill>
        <p:spPr>
          <a:xfrm>
            <a:off x="4763503" y="4134897"/>
            <a:ext cx="4051798" cy="20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46848" cy="276490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r>
              <a:rPr lang="en-US" dirty="0"/>
              <a:t>Double </a:t>
            </a:r>
            <a:r>
              <a:rPr lang="en-US" dirty="0" err="1"/>
              <a:t>klik</a:t>
            </a:r>
            <a:r>
              <a:rPr lang="en-US" dirty="0"/>
              <a:t> (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Properties…)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panah</a:t>
            </a:r>
            <a:r>
              <a:rPr lang="en-US" dirty="0"/>
              <a:t> yang </a:t>
            </a:r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Message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setVisible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Argument(s) </a:t>
            </a:r>
            <a:r>
              <a:rPr lang="en-US" dirty="0" err="1" smtClean="0"/>
              <a:t>menjadi</a:t>
            </a:r>
            <a:r>
              <a:rPr lang="en-US" dirty="0" smtClean="0"/>
              <a:t> true,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source code yang </a:t>
            </a:r>
            <a:r>
              <a:rPr lang="en-US" dirty="0" err="1" smtClean="0"/>
              <a:t>dibuat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417638"/>
            <a:ext cx="3682752" cy="5085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758" t="59206" r="17516" b="22927"/>
          <a:stretch/>
        </p:blipFill>
        <p:spPr>
          <a:xfrm>
            <a:off x="457200" y="4547667"/>
            <a:ext cx="4752528" cy="12575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87624" y="5229200"/>
            <a:ext cx="2736304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576"/>
            <a:ext cx="82296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76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Buat</a:t>
            </a:r>
            <a:r>
              <a:rPr lang="en-US" dirty="0" smtClean="0"/>
              <a:t> project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:</a:t>
            </a:r>
          </a:p>
          <a:p>
            <a:r>
              <a:rPr lang="en-US" dirty="0" smtClean="0"/>
              <a:t>Menu File, New Project</a:t>
            </a:r>
          </a:p>
          <a:p>
            <a:r>
              <a:rPr lang="en-US" dirty="0" smtClean="0"/>
              <a:t>Toolbar New Project</a:t>
            </a:r>
          </a:p>
          <a:p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Ctrl+N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78225" b="82485"/>
          <a:stretch/>
        </p:blipFill>
        <p:spPr>
          <a:xfrm>
            <a:off x="755576" y="4447792"/>
            <a:ext cx="3446421" cy="1558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653" b="82484"/>
          <a:stretch/>
        </p:blipFill>
        <p:spPr>
          <a:xfrm>
            <a:off x="5292080" y="4447792"/>
            <a:ext cx="2745664" cy="15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8479" cy="4525963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Fragment </a:t>
            </a:r>
            <a:r>
              <a:rPr lang="en-US" dirty="0" err="1" smtClean="0"/>
              <a:t>lagi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Type: alt</a:t>
            </a:r>
          </a:p>
          <a:p>
            <a:pPr lvl="1"/>
            <a:r>
              <a:rPr lang="en-US" dirty="0" smtClean="0"/>
              <a:t>Name: Actor?</a:t>
            </a:r>
          </a:p>
          <a:p>
            <a:pPr lvl="1"/>
            <a:r>
              <a:rPr lang="en-US" dirty="0" smtClean="0"/>
              <a:t>Condition:</a:t>
            </a:r>
          </a:p>
          <a:p>
            <a:pPr lvl="2"/>
            <a:r>
              <a:rPr lang="en-US" dirty="0" err="1" smtClean="0"/>
              <a:t>Staf</a:t>
            </a:r>
            <a:r>
              <a:rPr lang="en-US" dirty="0" smtClean="0"/>
              <a:t> TU</a:t>
            </a:r>
          </a:p>
          <a:p>
            <a:pPr lvl="2"/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79" y="1657550"/>
            <a:ext cx="3677022" cy="4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07047" cy="4853136"/>
          </a:xfrm>
        </p:spPr>
        <p:txBody>
          <a:bodyPr>
            <a:normAutofit fontScale="77500" lnSpcReduction="20000"/>
          </a:bodyPr>
          <a:lstStyle/>
          <a:p>
            <a:pPr marL="174625" indent="-174625"/>
            <a:r>
              <a:rPr lang="en-US" dirty="0" err="1" smtClean="0"/>
              <a:t>Tambahkan</a:t>
            </a:r>
            <a:r>
              <a:rPr lang="en-US" dirty="0" smtClean="0"/>
              <a:t> Message </a:t>
            </a:r>
            <a:r>
              <a:rPr lang="en-US" dirty="0" err="1" smtClean="0"/>
              <a:t>setUserID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parameter </a:t>
            </a:r>
            <a:r>
              <a:rPr lang="en-US" dirty="0" err="1" smtClean="0"/>
              <a:t>userID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actor </a:t>
            </a:r>
            <a:r>
              <a:rPr lang="en-US" dirty="0" err="1" smtClean="0"/>
              <a:t>Staf</a:t>
            </a:r>
            <a:r>
              <a:rPr lang="en-US" dirty="0" smtClean="0"/>
              <a:t> TU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pPr marL="174625" indent="-174625"/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 smtClean="0"/>
              <a:t>setPassword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parameter </a:t>
            </a:r>
            <a:r>
              <a:rPr lang="en-US" dirty="0" smtClean="0"/>
              <a:t>password </a:t>
            </a:r>
            <a:r>
              <a:rPr lang="en-US" dirty="0" err="1"/>
              <a:t>dari</a:t>
            </a:r>
            <a:r>
              <a:rPr lang="en-US" dirty="0"/>
              <a:t> actor </a:t>
            </a:r>
            <a:r>
              <a:rPr lang="en-US" dirty="0" err="1"/>
              <a:t>Staf</a:t>
            </a:r>
            <a:r>
              <a:rPr lang="en-US" dirty="0"/>
              <a:t> TU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pPr marL="174625" indent="-174625"/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/>
              <a:t>loginButtonActionPerformed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/>
              <a:t>actor </a:t>
            </a:r>
            <a:r>
              <a:rPr lang="en-US" dirty="0" err="1"/>
              <a:t>Staf</a:t>
            </a:r>
            <a:r>
              <a:rPr lang="en-US" dirty="0"/>
              <a:t> TU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FormLogin</a:t>
            </a:r>
            <a:endParaRPr lang="en-US" dirty="0" smtClean="0"/>
          </a:p>
          <a:p>
            <a:pPr marL="174625" indent="-174625"/>
            <a:r>
              <a:rPr lang="en-US" dirty="0" err="1" smtClean="0"/>
              <a:t>Lakukan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actor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23" t="25066" r="49359" b="17088"/>
          <a:stretch/>
        </p:blipFill>
        <p:spPr>
          <a:xfrm>
            <a:off x="4582344" y="1600200"/>
            <a:ext cx="410445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26768" cy="413305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 smtClean="0"/>
              <a:t>validasi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/>
              <a:t>parameter </a:t>
            </a:r>
            <a:r>
              <a:rPr lang="en-US" dirty="0" err="1"/>
              <a:t>userIdTextField</a:t>
            </a:r>
            <a:r>
              <a:rPr lang="en-US" dirty="0"/>
              <a:t>, </a:t>
            </a:r>
            <a:r>
              <a:rPr lang="en-US" dirty="0" err="1"/>
              <a:t>passwordField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FormLogin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Return Value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boolean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54" y="1418701"/>
            <a:ext cx="3854345" cy="5322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576" t="37034" r="47438" b="57979"/>
          <a:stretch/>
        </p:blipFill>
        <p:spPr>
          <a:xfrm>
            <a:off x="457200" y="5883666"/>
            <a:ext cx="4186808" cy="5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8479" cy="4525963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Fragment </a:t>
            </a:r>
            <a:r>
              <a:rPr lang="en-US" dirty="0" err="1" smtClean="0"/>
              <a:t>lagi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Type: alt</a:t>
            </a:r>
          </a:p>
          <a:p>
            <a:pPr lvl="1"/>
            <a:r>
              <a:rPr lang="en-US" dirty="0" smtClean="0"/>
              <a:t>Name: Actor?</a:t>
            </a:r>
          </a:p>
          <a:p>
            <a:pPr lvl="1"/>
            <a:r>
              <a:rPr lang="en-US" dirty="0" smtClean="0"/>
              <a:t>Condition:</a:t>
            </a:r>
          </a:p>
          <a:p>
            <a:pPr lvl="2"/>
            <a:r>
              <a:rPr lang="en-US" dirty="0" err="1" smtClean="0"/>
              <a:t>Staf</a:t>
            </a:r>
            <a:r>
              <a:rPr lang="en-US" dirty="0" smtClean="0"/>
              <a:t> TU</a:t>
            </a:r>
          </a:p>
          <a:p>
            <a:pPr lvl="2"/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79" y="1657550"/>
            <a:ext cx="3677022" cy="4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71180" cy="254888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 smtClean="0"/>
              <a:t>baca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StafTU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/>
              <a:t>parameter </a:t>
            </a:r>
            <a:r>
              <a:rPr lang="en-US" dirty="0" err="1" smtClean="0"/>
              <a:t>userId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Return Value-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 smtClean="0"/>
              <a:t>getPassword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LoginController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StafTU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Return Value String</a:t>
            </a:r>
            <a:endParaRPr lang="en-US" dirty="0"/>
          </a:p>
          <a:p>
            <a:r>
              <a:rPr lang="en-US" dirty="0" err="1" smtClean="0"/>
              <a:t>Lakukan</a:t>
            </a:r>
            <a:r>
              <a:rPr lang="en-US" dirty="0" smtClean="0"/>
              <a:t> juga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156" t="42021" r="26936" b="38032"/>
          <a:stretch/>
        </p:blipFill>
        <p:spPr>
          <a:xfrm>
            <a:off x="2012577" y="4173974"/>
            <a:ext cx="5060425" cy="24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08372" cy="412991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r>
              <a:rPr lang="en-US" dirty="0" smtClean="0"/>
              <a:t>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panah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kembalikan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LoginController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Message </a:t>
            </a:r>
            <a:r>
              <a:rPr lang="en-US" dirty="0" err="1" smtClean="0"/>
              <a:t>menjadi</a:t>
            </a:r>
            <a:r>
              <a:rPr lang="en-US" dirty="0" smtClean="0"/>
              <a:t> valid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parameter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/>
              <a:t>userId</a:t>
            </a:r>
            <a:r>
              <a:rPr lang="en-US" dirty="0"/>
              <a:t>, password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Return Value </a:t>
            </a:r>
            <a:r>
              <a:rPr lang="en-US" dirty="0" err="1" smtClean="0"/>
              <a:t>menjadi</a:t>
            </a:r>
            <a:r>
              <a:rPr lang="en-US" dirty="0" smtClean="0"/>
              <a:t> Boolean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00" t="51995" r="30780" b="41024"/>
          <a:stretch/>
        </p:blipFill>
        <p:spPr>
          <a:xfrm>
            <a:off x="901297" y="5744745"/>
            <a:ext cx="3394663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572" y="1442972"/>
            <a:ext cx="3921227" cy="54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546847" cy="305293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Fragment </a:t>
            </a:r>
            <a:r>
              <a:rPr lang="en-US" dirty="0" err="1" smtClean="0"/>
              <a:t>lagi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Type: alt</a:t>
            </a:r>
          </a:p>
          <a:p>
            <a:pPr lvl="1"/>
            <a:r>
              <a:rPr lang="en-US" dirty="0" smtClean="0"/>
              <a:t>Name: </a:t>
            </a:r>
            <a:r>
              <a:rPr lang="en-US" dirty="0" err="1" smtClean="0"/>
              <a:t>getUserLogin</a:t>
            </a:r>
            <a:r>
              <a:rPr lang="en-US" dirty="0" smtClean="0"/>
              <a:t> </a:t>
            </a:r>
            <a:r>
              <a:rPr lang="en-US" dirty="0"/>
              <a:t>&lt;&gt; </a:t>
            </a:r>
            <a:r>
              <a:rPr lang="en-US" dirty="0" smtClean="0"/>
              <a:t>“”</a:t>
            </a:r>
          </a:p>
          <a:p>
            <a:pPr lvl="1"/>
            <a:r>
              <a:rPr lang="en-US" dirty="0" smtClean="0"/>
              <a:t>Condition:</a:t>
            </a:r>
          </a:p>
          <a:p>
            <a:pPr lvl="2"/>
            <a:r>
              <a:rPr lang="en-US" dirty="0" smtClean="0"/>
              <a:t>true</a:t>
            </a:r>
          </a:p>
          <a:p>
            <a:pPr lvl="2"/>
            <a:r>
              <a:rPr lang="en-US" dirty="0" smtClean="0"/>
              <a:t>false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605075"/>
            <a:ext cx="3682752" cy="4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Tambahkan</a:t>
            </a:r>
            <a:r>
              <a:rPr lang="en-US" dirty="0"/>
              <a:t> Message </a:t>
            </a:r>
            <a:r>
              <a:rPr lang="en-US" dirty="0" err="1" smtClean="0"/>
              <a:t>getUserLogin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FormLogin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Return Value String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, </a:t>
            </a:r>
            <a:r>
              <a:rPr lang="en-US" dirty="0" err="1"/>
              <a:t>tarik</a:t>
            </a:r>
            <a:r>
              <a:rPr lang="en-US" dirty="0"/>
              <a:t> </a:t>
            </a:r>
            <a:r>
              <a:rPr lang="en-US" dirty="0" err="1"/>
              <a:t>panah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kembalikan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FormUtama</a:t>
            </a:r>
            <a:endParaRPr lang="en-US" dirty="0"/>
          </a:p>
          <a:p>
            <a:r>
              <a:rPr lang="en-US" dirty="0" err="1"/>
              <a:t>Ubah</a:t>
            </a:r>
            <a:r>
              <a:rPr lang="en-US" dirty="0"/>
              <a:t> Message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 smtClean="0"/>
              <a:t>setEnableMenu</a:t>
            </a:r>
            <a:endParaRPr lang="en-US" dirty="0"/>
          </a:p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smtClean="0"/>
              <a:t>Argument(s)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 smtClean="0"/>
              <a:t>boolean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217" t="43018" r="46797" b="30053"/>
          <a:stretch/>
        </p:blipFill>
        <p:spPr>
          <a:xfrm>
            <a:off x="2771800" y="4365104"/>
            <a:ext cx="3420380" cy="23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diagram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slide </a:t>
            </a:r>
            <a:r>
              <a:rPr lang="en-US" dirty="0" err="1" smtClean="0"/>
              <a:t>selanjutnya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202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Sequence Diagram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3" t="19724" r="43407" b="5499"/>
          <a:stretch/>
        </p:blipFill>
        <p:spPr>
          <a:xfrm>
            <a:off x="1331640" y="1152254"/>
            <a:ext cx="6192688" cy="57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dialog New Project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file (File Name)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Administrasi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endParaRPr lang="en-US" dirty="0" smtClean="0"/>
          </a:p>
          <a:p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penyimpanannya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11" y="2924944"/>
            <a:ext cx="6391577" cy="37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5</a:t>
            </a:r>
            <a:r>
              <a:rPr lang="en-US" dirty="0"/>
              <a:t>. </a:t>
            </a:r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diagram </a:t>
            </a:r>
            <a:r>
              <a:rPr lang="en-US" dirty="0" err="1" smtClean="0"/>
              <a:t>menggambarkan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antarkelas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source code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reverse engineering,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mengimport</a:t>
            </a:r>
            <a:r>
              <a:rPr lang="en-US" dirty="0" smtClean="0"/>
              <a:t> source code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6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Class model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package </a:t>
            </a:r>
            <a:r>
              <a:rPr lang="en-US" dirty="0" err="1" smtClean="0"/>
              <a:t>sesuai</a:t>
            </a:r>
            <a:r>
              <a:rPr lang="en-US" dirty="0" smtClean="0"/>
              <a:t> project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/>
              <a:t> </a:t>
            </a:r>
            <a:r>
              <a:rPr lang="en-US" dirty="0" err="1" smtClean="0"/>
              <a:t>aplikasiadministrasinilai</a:t>
            </a:r>
            <a:r>
              <a:rPr lang="en-US" dirty="0" smtClean="0"/>
              <a:t>, model, view, </a:t>
            </a:r>
            <a:r>
              <a:rPr lang="en-US" dirty="0" err="1" smtClean="0"/>
              <a:t>dan</a:t>
            </a:r>
            <a:r>
              <a:rPr lang="en-US" dirty="0" smtClean="0"/>
              <a:t> 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652" t="53948" r="2091" b="34209"/>
          <a:stretch/>
        </p:blipFill>
        <p:spPr>
          <a:xfrm>
            <a:off x="457200" y="4134795"/>
            <a:ext cx="2890664" cy="1258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775" t="28287" r="50000" b="39144"/>
          <a:stretch/>
        </p:blipFill>
        <p:spPr>
          <a:xfrm>
            <a:off x="3563888" y="3354534"/>
            <a:ext cx="5122912" cy="3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/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package </a:t>
            </a:r>
            <a:r>
              <a:rPr lang="en-US" dirty="0"/>
              <a:t>model di </a:t>
            </a:r>
            <a:r>
              <a:rPr lang="en-US" dirty="0" smtClean="0"/>
              <a:t>Class Model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Import from source file(s)</a:t>
            </a:r>
            <a:r>
              <a:rPr lang="en-US" dirty="0" smtClean="0">
                <a:sym typeface="Webdings" panose="05030102010509060703" pitchFamily="18" charset="2"/>
              </a:rPr>
              <a:t>Java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21" t="51974" r="38378" b="15457"/>
          <a:stretch/>
        </p:blipFill>
        <p:spPr>
          <a:xfrm>
            <a:off x="1147257" y="3467547"/>
            <a:ext cx="684948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ym typeface="Webdings" panose="05030102010509060703" pitchFamily="18" charset="2"/>
              </a:rPr>
              <a:t>Pilih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semua</a:t>
            </a:r>
            <a:r>
              <a:rPr lang="en-US" dirty="0" smtClean="0">
                <a:sym typeface="Webdings" panose="05030102010509060703" pitchFamily="18" charset="2"/>
              </a:rPr>
              <a:t> file di </a:t>
            </a:r>
            <a:r>
              <a:rPr lang="en-US" dirty="0" err="1" smtClean="0">
                <a:sym typeface="Webdings" panose="05030102010509060703" pitchFamily="18" charset="2"/>
              </a:rPr>
              <a:t>dalam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>
                <a:sym typeface="Webdings" panose="05030102010509060703" pitchFamily="18" charset="2"/>
              </a:rPr>
              <a:t>folder </a:t>
            </a:r>
            <a:r>
              <a:rPr lang="en-US" dirty="0" err="1" smtClean="0">
                <a:sym typeface="Webdings" panose="05030102010509060703" pitchFamily="18" charset="2"/>
              </a:rPr>
              <a:t>AplikasiAdministrasiNilai</a:t>
            </a:r>
            <a:r>
              <a:rPr lang="en-US" dirty="0" smtClean="0">
                <a:sym typeface="Webdings" panose="05030102010509060703" pitchFamily="18" charset="2"/>
              </a:rPr>
              <a:t>\</a:t>
            </a:r>
            <a:r>
              <a:rPr lang="en-US" dirty="0" err="1" smtClean="0">
                <a:sym typeface="Webdings" panose="05030102010509060703" pitchFamily="18" charset="2"/>
              </a:rPr>
              <a:t>src</a:t>
            </a:r>
            <a:r>
              <a:rPr lang="en-US" dirty="0" smtClean="0">
                <a:sym typeface="Webdings" panose="05030102010509060703" pitchFamily="18" charset="2"/>
              </a:rPr>
              <a:t>\model</a:t>
            </a:r>
          </a:p>
          <a:p>
            <a:r>
              <a:rPr lang="en-US" dirty="0" err="1" smtClean="0">
                <a:sym typeface="Webdings" panose="05030102010509060703" pitchFamily="18" charset="2"/>
              </a:rPr>
              <a:t>Klik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tombol</a:t>
            </a:r>
            <a:r>
              <a:rPr lang="en-US" dirty="0" smtClean="0">
                <a:sym typeface="Webdings" panose="05030102010509060703" pitchFamily="18" charset="2"/>
              </a:rPr>
              <a:t> Open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068960"/>
            <a:ext cx="6468942" cy="36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394721" cy="503996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proses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class </a:t>
            </a:r>
            <a:r>
              <a:rPr lang="en-US" dirty="0" err="1" smtClean="0"/>
              <a:t>supaya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tumpang</a:t>
            </a:r>
            <a:r>
              <a:rPr lang="en-US" dirty="0" smtClean="0"/>
              <a:t> </a:t>
            </a:r>
            <a:r>
              <a:rPr lang="en-US" dirty="0" err="1" smtClean="0"/>
              <a:t>tindih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07" t="20393" r="49446" b="5587"/>
          <a:stretch/>
        </p:blipFill>
        <p:spPr>
          <a:xfrm>
            <a:off x="3851921" y="1603831"/>
            <a:ext cx="4834880" cy="50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package </a:t>
            </a:r>
            <a:r>
              <a:rPr lang="en-US" dirty="0"/>
              <a:t>controller di Class Model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Import from source file(s)</a:t>
            </a:r>
            <a:r>
              <a:rPr lang="en-US" dirty="0" smtClean="0">
                <a:sym typeface="Webdings" panose="05030102010509060703" pitchFamily="18" charset="2"/>
              </a:rPr>
              <a:t>Java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21" t="51974" r="38378" b="15457"/>
          <a:stretch/>
        </p:blipFill>
        <p:spPr>
          <a:xfrm>
            <a:off x="1147257" y="3467547"/>
            <a:ext cx="684948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ym typeface="Webdings" panose="05030102010509060703" pitchFamily="18" charset="2"/>
              </a:rPr>
              <a:t>Pilih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semua</a:t>
            </a:r>
            <a:r>
              <a:rPr lang="en-US" dirty="0" smtClean="0">
                <a:sym typeface="Webdings" panose="05030102010509060703" pitchFamily="18" charset="2"/>
              </a:rPr>
              <a:t> file di </a:t>
            </a:r>
            <a:r>
              <a:rPr lang="en-US" dirty="0" err="1" smtClean="0">
                <a:sym typeface="Webdings" panose="05030102010509060703" pitchFamily="18" charset="2"/>
              </a:rPr>
              <a:t>dalam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>
                <a:sym typeface="Webdings" panose="05030102010509060703" pitchFamily="18" charset="2"/>
              </a:rPr>
              <a:t>folder </a:t>
            </a:r>
            <a:r>
              <a:rPr lang="en-US" dirty="0" err="1" smtClean="0">
                <a:sym typeface="Webdings" panose="05030102010509060703" pitchFamily="18" charset="2"/>
              </a:rPr>
              <a:t>AplikasiAdministrasiNilai</a:t>
            </a:r>
            <a:r>
              <a:rPr lang="en-US" dirty="0" smtClean="0">
                <a:sym typeface="Webdings" panose="05030102010509060703" pitchFamily="18" charset="2"/>
              </a:rPr>
              <a:t>\</a:t>
            </a:r>
            <a:r>
              <a:rPr lang="en-US" dirty="0" err="1" smtClean="0">
                <a:sym typeface="Webdings" panose="05030102010509060703" pitchFamily="18" charset="2"/>
              </a:rPr>
              <a:t>src</a:t>
            </a:r>
            <a:r>
              <a:rPr lang="en-US" dirty="0" smtClean="0">
                <a:sym typeface="Webdings" panose="05030102010509060703" pitchFamily="18" charset="2"/>
              </a:rPr>
              <a:t>\controller</a:t>
            </a:r>
          </a:p>
          <a:p>
            <a:r>
              <a:rPr lang="en-US" dirty="0" err="1" smtClean="0">
                <a:sym typeface="Webdings" panose="05030102010509060703" pitchFamily="18" charset="2"/>
              </a:rPr>
              <a:t>Klik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tombol</a:t>
            </a:r>
            <a:r>
              <a:rPr lang="en-US" dirty="0" smtClean="0">
                <a:sym typeface="Webdings" panose="05030102010509060703" pitchFamily="18" charset="2"/>
              </a:rPr>
              <a:t> Open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04" y="3068960"/>
            <a:ext cx="6458591" cy="36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394721" cy="503996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proses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class </a:t>
            </a:r>
            <a:r>
              <a:rPr lang="en-US" dirty="0" err="1" smtClean="0"/>
              <a:t>supaya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tumpang</a:t>
            </a:r>
            <a:r>
              <a:rPr lang="en-US" dirty="0" smtClean="0"/>
              <a:t> </a:t>
            </a:r>
            <a:r>
              <a:rPr lang="en-US" dirty="0" err="1" smtClean="0"/>
              <a:t>tindih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814" t="19406" r="39484" b="5587"/>
          <a:stretch/>
        </p:blipFill>
        <p:spPr>
          <a:xfrm>
            <a:off x="3850894" y="1600201"/>
            <a:ext cx="483590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/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package view </a:t>
            </a:r>
            <a:r>
              <a:rPr lang="en-US" dirty="0"/>
              <a:t>di Class Model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Import from source file(s)</a:t>
            </a:r>
            <a:r>
              <a:rPr lang="en-US" dirty="0" smtClean="0">
                <a:sym typeface="Webdings" panose="05030102010509060703" pitchFamily="18" charset="2"/>
              </a:rPr>
              <a:t>Java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21" t="51974" r="38378" b="15457"/>
          <a:stretch/>
        </p:blipFill>
        <p:spPr>
          <a:xfrm>
            <a:off x="1147257" y="3467547"/>
            <a:ext cx="684948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8649" cy="4925144"/>
          </a:xfrm>
        </p:spPr>
        <p:txBody>
          <a:bodyPr/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checklist </a:t>
            </a:r>
            <a:r>
              <a:rPr lang="en-US" dirty="0" err="1" smtClean="0"/>
              <a:t>pada</a:t>
            </a:r>
            <a:r>
              <a:rPr lang="en-US" dirty="0" smtClean="0"/>
              <a:t> Use Case </a:t>
            </a:r>
            <a:r>
              <a:rPr lang="en-US" dirty="0" err="1" smtClean="0"/>
              <a:t>dan</a:t>
            </a:r>
            <a:r>
              <a:rPr lang="en-US" dirty="0" smtClean="0"/>
              <a:t> Class di </a:t>
            </a:r>
            <a:r>
              <a:rPr lang="en-US" dirty="0" err="1" smtClean="0"/>
              <a:t>grup</a:t>
            </a:r>
            <a:r>
              <a:rPr lang="en-US" dirty="0" smtClean="0"/>
              <a:t> UML 2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49" y="1417638"/>
            <a:ext cx="4650951" cy="52293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28184" y="2420888"/>
            <a:ext cx="1440160" cy="10801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ym typeface="Webdings" panose="05030102010509060703" pitchFamily="18" charset="2"/>
              </a:rPr>
              <a:t>Pilih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semua</a:t>
            </a:r>
            <a:r>
              <a:rPr lang="en-US" dirty="0" smtClean="0">
                <a:sym typeface="Webdings" panose="05030102010509060703" pitchFamily="18" charset="2"/>
              </a:rPr>
              <a:t> file di </a:t>
            </a:r>
            <a:r>
              <a:rPr lang="en-US" dirty="0" err="1" smtClean="0">
                <a:sym typeface="Webdings" panose="05030102010509060703" pitchFamily="18" charset="2"/>
              </a:rPr>
              <a:t>dalam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>
                <a:sym typeface="Webdings" panose="05030102010509060703" pitchFamily="18" charset="2"/>
              </a:rPr>
              <a:t>folder </a:t>
            </a:r>
            <a:r>
              <a:rPr lang="en-US" dirty="0" err="1" smtClean="0">
                <a:sym typeface="Webdings" panose="05030102010509060703" pitchFamily="18" charset="2"/>
              </a:rPr>
              <a:t>AplikasiAdministrasiNilai</a:t>
            </a:r>
            <a:r>
              <a:rPr lang="en-US" dirty="0" smtClean="0">
                <a:sym typeface="Webdings" panose="05030102010509060703" pitchFamily="18" charset="2"/>
              </a:rPr>
              <a:t>\</a:t>
            </a:r>
            <a:r>
              <a:rPr lang="en-US" dirty="0" err="1" smtClean="0">
                <a:sym typeface="Webdings" panose="05030102010509060703" pitchFamily="18" charset="2"/>
              </a:rPr>
              <a:t>src</a:t>
            </a:r>
            <a:r>
              <a:rPr lang="en-US" dirty="0" smtClean="0">
                <a:sym typeface="Webdings" panose="05030102010509060703" pitchFamily="18" charset="2"/>
              </a:rPr>
              <a:t>\view</a:t>
            </a:r>
          </a:p>
          <a:p>
            <a:r>
              <a:rPr lang="en-US" dirty="0" err="1" smtClean="0">
                <a:sym typeface="Webdings" panose="05030102010509060703" pitchFamily="18" charset="2"/>
              </a:rPr>
              <a:t>Klik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tombol</a:t>
            </a:r>
            <a:r>
              <a:rPr lang="en-US" dirty="0" smtClean="0">
                <a:sym typeface="Webdings" panose="05030102010509060703" pitchFamily="18" charset="2"/>
              </a:rPr>
              <a:t> Open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98" y="3068960"/>
            <a:ext cx="5136803" cy="36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238788" cy="503996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proses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class </a:t>
            </a:r>
            <a:r>
              <a:rPr lang="en-US" dirty="0" err="1" smtClean="0"/>
              <a:t>supaya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tumpang</a:t>
            </a:r>
            <a:r>
              <a:rPr lang="en-US" dirty="0" smtClean="0"/>
              <a:t> </a:t>
            </a:r>
            <a:r>
              <a:rPr lang="en-US" dirty="0" err="1" smtClean="0"/>
              <a:t>tindih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13" t="19739" r="46126" b="6242"/>
          <a:stretch/>
        </p:blipFill>
        <p:spPr>
          <a:xfrm>
            <a:off x="3695988" y="1600201"/>
            <a:ext cx="4990812" cy="49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package </a:t>
            </a:r>
            <a:r>
              <a:rPr lang="en-US" dirty="0" err="1"/>
              <a:t>aplikasiadministrasinilai</a:t>
            </a:r>
            <a:r>
              <a:rPr lang="en-US" dirty="0"/>
              <a:t> di Class Model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Import from source file(s)</a:t>
            </a:r>
            <a:r>
              <a:rPr lang="en-US" dirty="0" smtClean="0">
                <a:sym typeface="Webdings" panose="05030102010509060703" pitchFamily="18" charset="2"/>
              </a:rPr>
              <a:t>Java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21" t="51974" r="38378" b="15457"/>
          <a:stretch/>
        </p:blipFill>
        <p:spPr>
          <a:xfrm>
            <a:off x="1147257" y="3467547"/>
            <a:ext cx="684948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>
                <a:sym typeface="Webdings" panose="05030102010509060703" pitchFamily="18" charset="2"/>
              </a:rPr>
              <a:t>Pilih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semua</a:t>
            </a:r>
            <a:r>
              <a:rPr lang="en-US" dirty="0" smtClean="0">
                <a:sym typeface="Webdings" panose="05030102010509060703" pitchFamily="18" charset="2"/>
              </a:rPr>
              <a:t> file di </a:t>
            </a:r>
            <a:r>
              <a:rPr lang="en-US" dirty="0" err="1" smtClean="0">
                <a:sym typeface="Webdings" panose="05030102010509060703" pitchFamily="18" charset="2"/>
              </a:rPr>
              <a:t>dalam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>
                <a:sym typeface="Webdings" panose="05030102010509060703" pitchFamily="18" charset="2"/>
              </a:rPr>
              <a:t>folder </a:t>
            </a:r>
            <a:r>
              <a:rPr lang="en-US" dirty="0" err="1" smtClean="0">
                <a:sym typeface="Webdings" panose="05030102010509060703" pitchFamily="18" charset="2"/>
              </a:rPr>
              <a:t>AplikasiAdministrasiNilai</a:t>
            </a:r>
            <a:r>
              <a:rPr lang="en-US" dirty="0" smtClean="0">
                <a:sym typeface="Webdings" panose="05030102010509060703" pitchFamily="18" charset="2"/>
              </a:rPr>
              <a:t>\</a:t>
            </a:r>
            <a:r>
              <a:rPr lang="en-US" dirty="0" err="1" smtClean="0">
                <a:sym typeface="Webdings" panose="05030102010509060703" pitchFamily="18" charset="2"/>
              </a:rPr>
              <a:t>src</a:t>
            </a:r>
            <a:r>
              <a:rPr lang="en-US" dirty="0" smtClean="0">
                <a:sym typeface="Webdings" panose="05030102010509060703" pitchFamily="18" charset="2"/>
              </a:rPr>
              <a:t>\</a:t>
            </a:r>
            <a:r>
              <a:rPr lang="en-US" dirty="0" err="1" smtClean="0"/>
              <a:t>aplikasiadministrasinilai</a:t>
            </a:r>
            <a:endParaRPr lang="en-US" dirty="0" smtClean="0">
              <a:sym typeface="Webdings" panose="05030102010509060703" pitchFamily="18" charset="2"/>
            </a:endParaRPr>
          </a:p>
          <a:p>
            <a:r>
              <a:rPr lang="en-US" dirty="0" err="1" smtClean="0">
                <a:sym typeface="Webdings" panose="05030102010509060703" pitchFamily="18" charset="2"/>
              </a:rPr>
              <a:t>Klik</a:t>
            </a:r>
            <a:r>
              <a:rPr lang="en-US" dirty="0" smtClean="0">
                <a:sym typeface="Webdings" panose="05030102010509060703" pitchFamily="18" charset="2"/>
              </a:rPr>
              <a:t> </a:t>
            </a:r>
            <a:r>
              <a:rPr lang="en-US" dirty="0" err="1" smtClean="0">
                <a:sym typeface="Webdings" panose="05030102010509060703" pitchFamily="18" charset="2"/>
              </a:rPr>
              <a:t>tombol</a:t>
            </a:r>
            <a:r>
              <a:rPr lang="en-US" dirty="0" smtClean="0">
                <a:sym typeface="Webdings" panose="05030102010509060703" pitchFamily="18" charset="2"/>
              </a:rPr>
              <a:t> Open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51523"/>
            <a:ext cx="661838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394721" cy="5039964"/>
          </a:xfrm>
        </p:spPr>
        <p:txBody>
          <a:bodyPr>
            <a:normAutofit/>
          </a:bodyPr>
          <a:lstStyle/>
          <a:p>
            <a:r>
              <a:rPr lang="en-US" dirty="0" err="1" smtClean="0"/>
              <a:t>Tunggu</a:t>
            </a:r>
            <a:r>
              <a:rPr lang="en-US" dirty="0" smtClean="0"/>
              <a:t> proses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Close</a:t>
            </a:r>
          </a:p>
          <a:p>
            <a:r>
              <a:rPr lang="en-US" dirty="0" err="1" smtClean="0"/>
              <a:t>Atur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class,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samping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87" t="27301" r="57748" b="59869"/>
          <a:stretch/>
        </p:blipFill>
        <p:spPr>
          <a:xfrm>
            <a:off x="4858944" y="1600200"/>
            <a:ext cx="3827856" cy="10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776" t="9641" r="3989" b="5703"/>
          <a:stretch/>
        </p:blipFill>
        <p:spPr>
          <a:xfrm>
            <a:off x="3312944" y="1417638"/>
            <a:ext cx="5373856" cy="5251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2855744" cy="2692894"/>
          </a:xfrm>
        </p:spPr>
        <p:txBody>
          <a:bodyPr>
            <a:normAutofit fontScale="62500" lnSpcReduction="20000"/>
          </a:bodyPr>
          <a:lstStyle/>
          <a:p>
            <a:pPr marL="177800" indent="-177800"/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Class model yang </a:t>
            </a:r>
            <a:r>
              <a:rPr lang="en-US" dirty="0" err="1" smtClean="0"/>
              <a:t>ada</a:t>
            </a:r>
            <a:r>
              <a:rPr lang="en-US" dirty="0" smtClean="0"/>
              <a:t> di Project Browser</a:t>
            </a:r>
          </a:p>
          <a:p>
            <a:pPr marL="177800" indent="-177800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pakage</a:t>
            </a:r>
            <a:r>
              <a:rPr lang="en-US" dirty="0" smtClean="0"/>
              <a:t> controller,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panahnya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package model, </a:t>
            </a:r>
            <a:r>
              <a:rPr lang="en-US" dirty="0" err="1" smtClean="0"/>
              <a:t>dan</a:t>
            </a:r>
            <a:r>
              <a:rPr lang="en-US" dirty="0" smtClean="0"/>
              <a:t> view</a:t>
            </a:r>
          </a:p>
          <a:p>
            <a:pPr marL="177800" indent="-177800"/>
            <a:r>
              <a:rPr lang="en-US" dirty="0" err="1" smtClean="0"/>
              <a:t>Relasinya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import, </a:t>
            </a:r>
            <a:r>
              <a:rPr lang="en-US" dirty="0" err="1" smtClean="0"/>
              <a:t>sesuai</a:t>
            </a:r>
            <a:r>
              <a:rPr lang="en-US" dirty="0" smtClean="0"/>
              <a:t> source code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092280" y="1916832"/>
            <a:ext cx="1296144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496" t="28518" r="38188" b="39769"/>
          <a:stretch/>
        </p:blipFill>
        <p:spPr>
          <a:xfrm>
            <a:off x="457200" y="4293096"/>
            <a:ext cx="283618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Class Diagram </a:t>
            </a:r>
            <a:r>
              <a:rPr lang="en-US" dirty="0" err="1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713050" cy="503996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Relasi</a:t>
            </a:r>
            <a:r>
              <a:rPr lang="en-US" sz="2800" dirty="0" smtClean="0"/>
              <a:t> </a:t>
            </a:r>
            <a:r>
              <a:rPr lang="en-US" sz="2800" dirty="0" err="1" smtClean="0"/>
              <a:t>antara</a:t>
            </a:r>
            <a:r>
              <a:rPr lang="en-US" sz="2800" dirty="0" smtClean="0"/>
              <a:t> view </a:t>
            </a:r>
            <a:r>
              <a:rPr lang="en-US" sz="2800" dirty="0" err="1" smtClean="0"/>
              <a:t>dan</a:t>
            </a:r>
            <a:r>
              <a:rPr lang="en-US" sz="2800" dirty="0" smtClean="0"/>
              <a:t> controller </a:t>
            </a:r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geser</a:t>
            </a:r>
            <a:r>
              <a:rPr lang="en-US" sz="2800" dirty="0" smtClean="0"/>
              <a:t> </a:t>
            </a:r>
            <a:r>
              <a:rPr lang="en-US" sz="2800" dirty="0" err="1" smtClean="0"/>
              <a:t>supaya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tumpang</a:t>
            </a:r>
            <a:r>
              <a:rPr lang="en-US" sz="2800" dirty="0" smtClean="0"/>
              <a:t> </a:t>
            </a:r>
            <a:r>
              <a:rPr lang="en-US" sz="2800" dirty="0" err="1" smtClean="0"/>
              <a:t>tindih</a:t>
            </a:r>
            <a:endParaRPr lang="en-US" sz="2800" dirty="0" smtClean="0"/>
          </a:p>
          <a:p>
            <a:r>
              <a:rPr lang="en-US" sz="2800" dirty="0" smtClean="0"/>
              <a:t>Class diagram yang </a:t>
            </a:r>
            <a:r>
              <a:rPr lang="en-US" sz="2800" dirty="0" err="1" smtClean="0"/>
              <a:t>terbentuk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 smtClean="0"/>
              <a:t>gambar</a:t>
            </a:r>
            <a:r>
              <a:rPr lang="en-US" sz="2800" dirty="0" smtClean="0"/>
              <a:t> di </a:t>
            </a:r>
            <a:r>
              <a:rPr lang="en-US" sz="2800" dirty="0" err="1" smtClean="0"/>
              <a:t>samping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302" t="28344" r="27634" b="18500"/>
          <a:stretch/>
        </p:blipFill>
        <p:spPr>
          <a:xfrm>
            <a:off x="4170251" y="1600200"/>
            <a:ext cx="4516550" cy="42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6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867846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09120" cy="37395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model Class Model, </a:t>
            </a:r>
            <a:r>
              <a:rPr lang="en-US" dirty="0" err="1" smtClean="0"/>
              <a:t>pilih</a:t>
            </a:r>
            <a:r>
              <a:rPr lang="en-US" dirty="0" smtClean="0"/>
              <a:t> Add Diagram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diagram </a:t>
            </a:r>
            <a:r>
              <a:rPr lang="en-US" dirty="0" err="1" smtClean="0"/>
              <a:t>menjadi</a:t>
            </a:r>
            <a:r>
              <a:rPr lang="en-US" dirty="0" smtClean="0"/>
              <a:t> Class Model </a:t>
            </a:r>
            <a:r>
              <a:rPr lang="en-US" dirty="0" err="1" smtClean="0"/>
              <a:t>Latihan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767" t="29329" r="17901" b="39172"/>
          <a:stretch/>
        </p:blipFill>
        <p:spPr>
          <a:xfrm>
            <a:off x="5292080" y="1417638"/>
            <a:ext cx="3394720" cy="2049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20" y="3467280"/>
            <a:ext cx="4320480" cy="3196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2235" t="47046" r="4764" b="42125"/>
          <a:stretch/>
        </p:blipFill>
        <p:spPr>
          <a:xfrm>
            <a:off x="457200" y="5339756"/>
            <a:ext cx="2736304" cy="10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259420" cy="3525198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Class,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class </a:t>
            </a:r>
            <a:r>
              <a:rPr lang="en-US" dirty="0" err="1" smtClean="0"/>
              <a:t>Mahasiswa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Features &amp; </a:t>
            </a:r>
            <a:r>
              <a:rPr lang="en-US" dirty="0" err="1" smtClean="0"/>
              <a:t>Properties</a:t>
            </a:r>
            <a:r>
              <a:rPr lang="en-US" dirty="0" err="1" smtClean="0">
                <a:sym typeface="Webdings" panose="05030102010509060703" pitchFamily="18" charset="2"/>
              </a:rPr>
              <a:t>Attribute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0070" b="84239"/>
          <a:stretch/>
        </p:blipFill>
        <p:spPr>
          <a:xfrm>
            <a:off x="5716620" y="4005064"/>
            <a:ext cx="2967633" cy="954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641" r="68401" b="59844"/>
          <a:stretch/>
        </p:blipFill>
        <p:spPr>
          <a:xfrm>
            <a:off x="5716620" y="1590254"/>
            <a:ext cx="2967633" cy="2232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564" t="18501" r="26232" b="59844"/>
          <a:stretch/>
        </p:blipFill>
        <p:spPr>
          <a:xfrm>
            <a:off x="3499677" y="5125398"/>
            <a:ext cx="51845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8649" cy="4925144"/>
          </a:xfrm>
        </p:spPr>
        <p:txBody>
          <a:bodyPr/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jendela</a:t>
            </a:r>
            <a:r>
              <a:rPr lang="en-US" dirty="0" smtClean="0"/>
              <a:t> Project Browser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, </a:t>
            </a:r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menu VIEW, </a:t>
            </a:r>
            <a:r>
              <a:rPr lang="en-US" dirty="0" err="1" smtClean="0"/>
              <a:t>kemudian</a:t>
            </a:r>
            <a:r>
              <a:rPr lang="en-US" dirty="0" smtClean="0"/>
              <a:t> Project Browser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504" b="55906"/>
          <a:stretch/>
        </p:blipFill>
        <p:spPr>
          <a:xfrm>
            <a:off x="4211960" y="1600200"/>
            <a:ext cx="4474840" cy="32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19" cy="4925144"/>
          </a:xfrm>
        </p:spPr>
        <p:txBody>
          <a:bodyPr>
            <a:normAutofit fontScale="70000" lnSpcReduction="20000"/>
          </a:bodyPr>
          <a:lstStyle/>
          <a:p>
            <a:pPr marL="174625" indent="-174625"/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</a:t>
            </a:r>
            <a:r>
              <a:rPr lang="en-US" dirty="0" err="1" smtClean="0"/>
              <a:t>nim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bertipe</a:t>
            </a:r>
            <a:r>
              <a:rPr lang="en-US" dirty="0" smtClean="0"/>
              <a:t> String</a:t>
            </a:r>
          </a:p>
          <a:p>
            <a:pPr marL="174625" indent="-174625"/>
            <a:r>
              <a:rPr lang="en-US" dirty="0" err="1" smtClean="0"/>
              <a:t>Klik</a:t>
            </a:r>
            <a:r>
              <a:rPr lang="en-US" dirty="0" smtClean="0"/>
              <a:t> Operations</a:t>
            </a:r>
          </a:p>
          <a:p>
            <a:pPr marL="174625" indent="-174625"/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setNim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parameter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bertipe</a:t>
            </a:r>
            <a:r>
              <a:rPr lang="en-US" dirty="0" smtClean="0"/>
              <a:t> String, </a:t>
            </a:r>
            <a:r>
              <a:rPr lang="en-US" dirty="0" err="1" smtClean="0"/>
              <a:t>dan</a:t>
            </a:r>
            <a:r>
              <a:rPr lang="en-US" dirty="0" smtClean="0"/>
              <a:t> return type-</a:t>
            </a:r>
            <a:r>
              <a:rPr lang="en-US" dirty="0" err="1" smtClean="0"/>
              <a:t>nya</a:t>
            </a:r>
            <a:r>
              <a:rPr lang="en-US" dirty="0" smtClean="0"/>
              <a:t> void</a:t>
            </a:r>
          </a:p>
          <a:p>
            <a:pPr marL="174625" indent="-174625"/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setNama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parameter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/>
              <a:t>bertipe</a:t>
            </a:r>
            <a:r>
              <a:rPr lang="en-US" dirty="0"/>
              <a:t> String, </a:t>
            </a:r>
            <a:r>
              <a:rPr lang="en-US" dirty="0" err="1"/>
              <a:t>dan</a:t>
            </a:r>
            <a:r>
              <a:rPr lang="en-US" dirty="0"/>
              <a:t> return type-</a:t>
            </a:r>
            <a:r>
              <a:rPr lang="en-US" dirty="0" err="1"/>
              <a:t>nya</a:t>
            </a:r>
            <a:r>
              <a:rPr lang="en-US" dirty="0"/>
              <a:t> void</a:t>
            </a:r>
          </a:p>
          <a:p>
            <a:pPr marL="174625" indent="-174625"/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tampilkan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parameter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/>
              <a:t>dan</a:t>
            </a:r>
            <a:r>
              <a:rPr lang="en-US" dirty="0"/>
              <a:t> return type-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smtClean="0"/>
              <a:t>void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614" b="75724"/>
          <a:stretch/>
        </p:blipFill>
        <p:spPr>
          <a:xfrm>
            <a:off x="3849231" y="1600201"/>
            <a:ext cx="4837569" cy="1180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9694" b="39996"/>
          <a:stretch/>
        </p:blipFill>
        <p:spPr>
          <a:xfrm>
            <a:off x="3851918" y="3212976"/>
            <a:ext cx="4838691" cy="246569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436096" y="1916832"/>
            <a:ext cx="2952328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48064" y="3429000"/>
            <a:ext cx="3240360" cy="7920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452320" y="4958591"/>
            <a:ext cx="1246606" cy="6306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859549" cy="4925143"/>
          </a:xfrm>
        </p:spPr>
        <p:txBody>
          <a:bodyPr>
            <a:normAutofit lnSpcReduction="10000"/>
          </a:bodyPr>
          <a:lstStyle/>
          <a:p>
            <a:pPr marL="174625" indent="-174625"/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err="1" smtClean="0"/>
              <a:t>kanan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class </a:t>
            </a:r>
            <a:r>
              <a:rPr lang="en-US" sz="2800" dirty="0" err="1" smtClean="0"/>
              <a:t>Mahasiswa</a:t>
            </a:r>
            <a:endParaRPr lang="en-US" sz="2800" dirty="0" smtClean="0"/>
          </a:p>
          <a:p>
            <a:pPr marL="174625" indent="-174625"/>
            <a:r>
              <a:rPr lang="en-US" sz="2800" dirty="0" err="1" smtClean="0"/>
              <a:t>Tentukan</a:t>
            </a:r>
            <a:r>
              <a:rPr lang="en-US" sz="2800" dirty="0" smtClean="0"/>
              <a:t> </a:t>
            </a:r>
            <a:r>
              <a:rPr lang="en-US" sz="2800" dirty="0" err="1" smtClean="0"/>
              <a:t>lokasi</a:t>
            </a:r>
            <a:r>
              <a:rPr lang="en-US" sz="2800" dirty="0" smtClean="0"/>
              <a:t> </a:t>
            </a:r>
            <a:r>
              <a:rPr lang="en-US" sz="2800" dirty="0" err="1" smtClean="0"/>
              <a:t>penyimpanan</a:t>
            </a:r>
            <a:endParaRPr lang="en-US" sz="2800" dirty="0" smtClean="0"/>
          </a:p>
          <a:p>
            <a:pPr marL="174625" indent="-174625"/>
            <a:r>
              <a:rPr lang="en-US" sz="2800" dirty="0" smtClean="0"/>
              <a:t>Nama file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perlu</a:t>
            </a:r>
            <a:r>
              <a:rPr lang="en-US" sz="2800" dirty="0" smtClean="0"/>
              <a:t> </a:t>
            </a:r>
            <a:r>
              <a:rPr lang="en-US" sz="2800" dirty="0" err="1" smtClean="0"/>
              <a:t>diubah</a:t>
            </a:r>
            <a:r>
              <a:rPr lang="en-US" sz="2800" dirty="0" smtClean="0"/>
              <a:t> (</a:t>
            </a:r>
            <a:r>
              <a:rPr lang="en-US" sz="2800" dirty="0" err="1" smtClean="0"/>
              <a:t>sesuai</a:t>
            </a:r>
            <a:r>
              <a:rPr lang="en-US" sz="2800" dirty="0" smtClean="0"/>
              <a:t> </a:t>
            </a:r>
            <a:r>
              <a:rPr lang="en-US" sz="2800" dirty="0" err="1" smtClean="0"/>
              <a:t>nama</a:t>
            </a:r>
            <a:r>
              <a:rPr lang="en-US" sz="2800" dirty="0" smtClean="0"/>
              <a:t> class)</a:t>
            </a:r>
          </a:p>
          <a:p>
            <a:pPr marL="174625" indent="-174625"/>
            <a:r>
              <a:rPr lang="en-US" sz="2800" dirty="0" err="1" smtClean="0"/>
              <a:t>Akhiri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mengklik</a:t>
            </a:r>
            <a:r>
              <a:rPr lang="en-US" sz="2800" dirty="0" smtClean="0"/>
              <a:t> </a:t>
            </a:r>
            <a:r>
              <a:rPr lang="en-US" sz="2800" dirty="0" err="1" smtClean="0"/>
              <a:t>tombol</a:t>
            </a:r>
            <a:r>
              <a:rPr lang="en-US" sz="2800" dirty="0" smtClean="0"/>
              <a:t> Save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31" t="26375" r="15498" b="41141"/>
          <a:stretch/>
        </p:blipFill>
        <p:spPr>
          <a:xfrm>
            <a:off x="3316749" y="1632189"/>
            <a:ext cx="5370051" cy="2084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03" y="4077072"/>
            <a:ext cx="4800997" cy="26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79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Tentukan</a:t>
            </a:r>
            <a:r>
              <a:rPr lang="en-US" dirty="0" smtClean="0"/>
              <a:t> Target Language-</a:t>
            </a:r>
            <a:r>
              <a:rPr lang="en-US" dirty="0" err="1" smtClean="0"/>
              <a:t>nya</a:t>
            </a:r>
            <a:r>
              <a:rPr lang="en-US" dirty="0" smtClean="0"/>
              <a:t> Java,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Generate</a:t>
            </a:r>
          </a:p>
          <a:p>
            <a:r>
              <a:rPr lang="en-US" dirty="0" err="1" smtClean="0"/>
              <a:t>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Target </a:t>
            </a:r>
            <a:r>
              <a:rPr lang="en-US" dirty="0" smtClean="0"/>
              <a:t>Language-</a:t>
            </a:r>
            <a:r>
              <a:rPr lang="en-US" dirty="0" err="1" smtClean="0"/>
              <a:t>nya</a:t>
            </a:r>
            <a:r>
              <a:rPr lang="en-US" dirty="0" smtClean="0"/>
              <a:t> PHP</a:t>
            </a:r>
          </a:p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dibuatkan</a:t>
            </a:r>
            <a:r>
              <a:rPr lang="en-US" dirty="0" smtClean="0"/>
              <a:t> file Mahasiswa.java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Mahasiswa.php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8999"/>
            <a:ext cx="5276850" cy="3295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255" t="18438" r="33309" b="43988"/>
          <a:stretch/>
        </p:blipFill>
        <p:spPr>
          <a:xfrm>
            <a:off x="6234483" y="3428999"/>
            <a:ext cx="2452317" cy="19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Lengkapi</a:t>
            </a:r>
            <a:r>
              <a:rPr lang="en-US" dirty="0" smtClean="0"/>
              <a:t> source code-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slide </a:t>
            </a:r>
            <a:r>
              <a:rPr lang="en-US" dirty="0" err="1" smtClean="0"/>
              <a:t>selanjutnya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663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Mahasiswa.java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6" t="14098" r="59295" b="27433"/>
          <a:stretch/>
        </p:blipFill>
        <p:spPr>
          <a:xfrm>
            <a:off x="452393" y="1916832"/>
            <a:ext cx="4057943" cy="4626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77" t="44871" r="53098" b="6918"/>
          <a:stretch/>
        </p:blipFill>
        <p:spPr>
          <a:xfrm>
            <a:off x="4510336" y="1916832"/>
            <a:ext cx="41764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6631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Mahasiswa.php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6" t="14099" r="67041" b="29485"/>
          <a:stretch/>
        </p:blipFill>
        <p:spPr>
          <a:xfrm>
            <a:off x="755576" y="2099395"/>
            <a:ext cx="3218872" cy="4425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76" t="24356" r="62393" b="6918"/>
          <a:stretch/>
        </p:blipFill>
        <p:spPr>
          <a:xfrm>
            <a:off x="4788024" y="1417638"/>
            <a:ext cx="3610744" cy="52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java:</a:t>
            </a:r>
          </a:p>
          <a:p>
            <a:r>
              <a:rPr lang="en-US" dirty="0" err="1" smtClean="0"/>
              <a:t>Menggunakan</a:t>
            </a:r>
            <a:r>
              <a:rPr lang="en-US" dirty="0" smtClean="0"/>
              <a:t> command prompt</a:t>
            </a:r>
          </a:p>
          <a:p>
            <a:r>
              <a:rPr lang="en-US" dirty="0" err="1" smtClean="0"/>
              <a:t>Menggunakan</a:t>
            </a:r>
            <a:r>
              <a:rPr lang="en-US" dirty="0" smtClean="0"/>
              <a:t> NetBeans, </a:t>
            </a:r>
            <a:r>
              <a:rPr lang="en-US" dirty="0" err="1" smtClean="0"/>
              <a:t>caranya</a:t>
            </a:r>
            <a:r>
              <a:rPr lang="en-US" dirty="0" smtClean="0"/>
              <a:t> copy-paste </a:t>
            </a:r>
            <a:r>
              <a:rPr lang="en-US" dirty="0" err="1" smtClean="0"/>
              <a:t>ke</a:t>
            </a:r>
            <a:r>
              <a:rPr lang="en-US" dirty="0" smtClean="0"/>
              <a:t> Source Packages,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Run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46" t="28400" r="7664" b="23000"/>
          <a:stretch/>
        </p:blipFill>
        <p:spPr>
          <a:xfrm>
            <a:off x="457200" y="3717032"/>
            <a:ext cx="5184576" cy="64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7" y="5013176"/>
            <a:ext cx="3056217" cy="144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89" t="17264" r="77316" b="74552"/>
          <a:stretch/>
        </p:blipFill>
        <p:spPr>
          <a:xfrm>
            <a:off x="5833890" y="3717032"/>
            <a:ext cx="2852910" cy="8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Generate Code </a:t>
            </a:r>
            <a:r>
              <a:rPr lang="en-US" dirty="0" err="1"/>
              <a:t>dari</a:t>
            </a:r>
            <a:r>
              <a:rPr lang="en-US" dirty="0"/>
              <a:t>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PHP:</a:t>
            </a:r>
          </a:p>
          <a:p>
            <a:r>
              <a:rPr lang="en-US" dirty="0" smtClean="0"/>
              <a:t>Copy file </a:t>
            </a:r>
            <a:r>
              <a:rPr lang="en-US" dirty="0" err="1" smtClean="0"/>
              <a:t>Mahasiswa.php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/>
              <a:t> </a:t>
            </a:r>
            <a:r>
              <a:rPr lang="en-US" dirty="0" err="1" smtClean="0"/>
              <a:t>xampp</a:t>
            </a:r>
            <a:r>
              <a:rPr lang="en-US" dirty="0" smtClean="0"/>
              <a:t>\</a:t>
            </a:r>
            <a:r>
              <a:rPr lang="en-US" dirty="0" err="1" smtClean="0"/>
              <a:t>htdocs</a:t>
            </a:r>
            <a:endParaRPr lang="en-US" dirty="0" smtClean="0"/>
          </a:p>
          <a:p>
            <a:r>
              <a:rPr lang="en-US" dirty="0" err="1" smtClean="0"/>
              <a:t>Buka</a:t>
            </a:r>
            <a:r>
              <a:rPr lang="en-US" dirty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browser: </a:t>
            </a:r>
            <a:r>
              <a:rPr lang="en-US" dirty="0"/>
              <a:t>http://</a:t>
            </a:r>
            <a:r>
              <a:rPr lang="en-US" dirty="0" smtClean="0"/>
              <a:t>localhost/Mahasiswa.php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395540"/>
            <a:ext cx="5903341" cy="3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Dennis, A., Wixom, B. H., &amp; </a:t>
            </a:r>
            <a:r>
              <a:rPr lang="en-US" dirty="0" err="1"/>
              <a:t>Tegarden</a:t>
            </a:r>
            <a:r>
              <a:rPr lang="en-US" dirty="0"/>
              <a:t>, D. (2009). </a:t>
            </a:r>
            <a:r>
              <a:rPr lang="en-US" i="1" dirty="0"/>
              <a:t>System Analysis Design UML Version 2.0. An Object-Oriented Approach</a:t>
            </a:r>
            <a:r>
              <a:rPr lang="en-US" dirty="0"/>
              <a:t> (3rd ed.). New Jersey: John Wiley &amp; Sons.</a:t>
            </a:r>
            <a:endParaRPr lang="en-US" dirty="0" smtClean="0"/>
          </a:p>
          <a:p>
            <a:r>
              <a:rPr lang="en-US" dirty="0" err="1" smtClean="0"/>
              <a:t>Milicev</a:t>
            </a:r>
            <a:r>
              <a:rPr lang="en-US" dirty="0" smtClean="0"/>
              <a:t>, D. (2009). </a:t>
            </a:r>
            <a:r>
              <a:rPr lang="en-US" i="1" dirty="0"/>
              <a:t>Model-Driven </a:t>
            </a:r>
            <a:r>
              <a:rPr lang="en-US" i="1" dirty="0" smtClean="0"/>
              <a:t>Development with </a:t>
            </a:r>
            <a:r>
              <a:rPr lang="en-US" i="1" dirty="0"/>
              <a:t>Executable </a:t>
            </a:r>
            <a:r>
              <a:rPr lang="en-US" i="1" dirty="0" smtClean="0"/>
              <a:t>UML</a:t>
            </a:r>
            <a:r>
              <a:rPr lang="en-US" dirty="0" smtClean="0"/>
              <a:t>. Indiana</a:t>
            </a:r>
            <a:r>
              <a:rPr lang="en-US" dirty="0"/>
              <a:t>: Wiley Publishing, Inc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92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194921" cy="492514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package Actors </a:t>
            </a:r>
            <a:r>
              <a:rPr lang="en-US" dirty="0" err="1" smtClean="0"/>
              <a:t>dan</a:t>
            </a:r>
            <a:r>
              <a:rPr lang="en-US" dirty="0" smtClean="0"/>
              <a:t> Primary Use Cases yang </a:t>
            </a:r>
            <a:r>
              <a:rPr lang="en-US" dirty="0" err="1" smtClean="0"/>
              <a:t>ada</a:t>
            </a:r>
            <a:r>
              <a:rPr lang="en-US" dirty="0" smtClean="0"/>
              <a:t> di Use Case Model</a:t>
            </a:r>
          </a:p>
          <a:p>
            <a:r>
              <a:rPr lang="en-US" dirty="0" err="1"/>
              <a:t>Hapus</a:t>
            </a:r>
            <a:r>
              <a:rPr lang="en-US" dirty="0"/>
              <a:t> </a:t>
            </a:r>
            <a:r>
              <a:rPr lang="en-US" dirty="0" smtClean="0"/>
              <a:t>package System </a:t>
            </a:r>
            <a:r>
              <a:rPr lang="en-US" dirty="0" err="1" smtClean="0"/>
              <a:t>dan</a:t>
            </a:r>
            <a:r>
              <a:rPr lang="en-US" dirty="0" smtClean="0"/>
              <a:t> Frameworks yang </a:t>
            </a:r>
            <a:r>
              <a:rPr lang="en-US" dirty="0" err="1" smtClean="0"/>
              <a:t>ada</a:t>
            </a:r>
            <a:r>
              <a:rPr lang="en-US" dirty="0" smtClean="0"/>
              <a:t> di Class Model</a:t>
            </a:r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package </a:t>
            </a:r>
            <a:r>
              <a:rPr lang="en-US" dirty="0" err="1" smtClean="0"/>
              <a:t>pada</a:t>
            </a:r>
            <a:r>
              <a:rPr lang="en-US" dirty="0" smtClean="0"/>
              <a:t> model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Delete selected item(s)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224" b="58687"/>
          <a:stretch/>
        </p:blipFill>
        <p:spPr>
          <a:xfrm>
            <a:off x="5868144" y="1600199"/>
            <a:ext cx="2812631" cy="37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/>
              <a:t>Membuat Project Baru di Enterprise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4925144"/>
          </a:xfrm>
        </p:spPr>
        <p:txBody>
          <a:bodyPr>
            <a:normAutofit/>
          </a:bodyPr>
          <a:lstStyle/>
          <a:p>
            <a:r>
              <a:rPr lang="en-US" dirty="0"/>
              <a:t>Double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Use Case Model,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,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Ctrl+A</a:t>
            </a:r>
            <a:r>
              <a:rPr lang="en-US" dirty="0" smtClean="0"/>
              <a:t> (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menyeleksi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),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Delete di keyboard</a:t>
            </a:r>
            <a:endParaRPr lang="en-US" dirty="0"/>
          </a:p>
          <a:p>
            <a:r>
              <a:rPr lang="en-US" dirty="0" smtClean="0"/>
              <a:t>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/>
              <a:t>Class </a:t>
            </a:r>
            <a:r>
              <a:rPr lang="en-US" dirty="0" smtClean="0"/>
              <a:t>Model,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, </a:t>
            </a: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Ctrl+A</a:t>
            </a:r>
            <a:r>
              <a:rPr lang="en-US" dirty="0"/>
              <a:t>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menyeleksi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),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Delete di </a:t>
            </a:r>
            <a:r>
              <a:rPr lang="en-US" dirty="0" smtClean="0"/>
              <a:t>keyboard</a:t>
            </a:r>
          </a:p>
          <a:p>
            <a:r>
              <a:rPr lang="en-US" dirty="0" err="1" smtClean="0"/>
              <a:t>Tampilannya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di slide </a:t>
            </a:r>
            <a:r>
              <a:rPr lang="en-US" dirty="0" err="1" smtClean="0"/>
              <a:t>selanjutnya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emrograman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aturan Perkuliahan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Tugas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SAP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Penilaian&amp;quot;&quot;/&gt;&lt;property id=&quot;20307&quot; value=&quot;260&quot;/&gt;&lt;/object&gt;&lt;object type=&quot;3&quot; unique_id=&quot;10009&quot;&gt;&lt;property id=&quot;20148&quot; value=&quot;5&quot;/&gt;&lt;property id=&quot;20300&quot; value=&quot;Slide 6 - &amp;quot;Mengapa Belajar Java&amp;quot;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4&quot;/&gt;&lt;/object&gt;&lt;object type=&quot;3&quot; unique_id=&quot;10011&quot;&gt;&lt;property id=&quot;20148&quot; value=&quot;5&quot;/&gt;&lt;property id=&quot;20300&quot; value=&quot;Slide 8&quot;/&gt;&lt;property id=&quot;20307&quot; value=&quot;265&quot;/&gt;&lt;/object&gt;&lt;object type=&quot;3&quot; unique_id=&quot;10012&quot;&gt;&lt;property id=&quot;20148&quot; value=&quot;5&quot;/&gt;&lt;property id=&quot;20300&quot; value=&quot;Slide 9 - &amp;quot;Java Overview&amp;quot;&quot;/&gt;&lt;property id=&quot;20307&quot; value=&quot;263&quot;/&gt;&lt;/object&gt;&lt;object type=&quot;3&quot; unique_id=&quot;10013&quot;&gt;&lt;property id=&quot;20148&quot; value=&quot;5&quot;/&gt;&lt;property id=&quot;20300&quot; value=&quot;Slide 10 - &amp;quot;Java Certification&amp;quot;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6557</TotalTime>
  <Words>2252</Words>
  <Application>Microsoft Office PowerPoint</Application>
  <PresentationFormat>On-screen Show (4:3)</PresentationFormat>
  <Paragraphs>282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Webdings</vt:lpstr>
      <vt:lpstr>Office Theme</vt:lpstr>
      <vt:lpstr>PEMROGRAMAN  II</vt:lpstr>
      <vt:lpstr>Aplikasi Desktop</vt:lpstr>
      <vt:lpstr>1. Membuat Project Baru di Enterprise Architect</vt:lpstr>
      <vt:lpstr>Membuat Project Baru di Enterprise Architect</vt:lpstr>
      <vt:lpstr>Membuat Project Baru di Enterprise Architect</vt:lpstr>
      <vt:lpstr>Membuat Project Baru di Enterprise Architect</vt:lpstr>
      <vt:lpstr>Membuat Project Baru di Enterprise Architect</vt:lpstr>
      <vt:lpstr>Membuat Project Baru di Enterprise Architect</vt:lpstr>
      <vt:lpstr>Membuat Project Baru di Enterprise Architect</vt:lpstr>
      <vt:lpstr>Membuat Project Baru di Enterprise Architect</vt:lpstr>
      <vt:lpstr>2. 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Membuat Use Case Diagram</vt:lpstr>
      <vt:lpstr>3. Membuat Activity Diagram</vt:lpstr>
      <vt:lpstr>Membuat Activity Diagram</vt:lpstr>
      <vt:lpstr>Membuat Activity Diagram</vt:lpstr>
      <vt:lpstr>Membuat Activity Diagram</vt:lpstr>
      <vt:lpstr>Membuat Activity Diagram</vt:lpstr>
      <vt:lpstr>Membuat Activity Diagram</vt:lpstr>
      <vt:lpstr>Membuat Activity Diagram</vt:lpstr>
      <vt:lpstr>Membuat Activity Diagram</vt:lpstr>
      <vt:lpstr>Membuat Activity Diagram</vt:lpstr>
      <vt:lpstr>4. Membuat Sequence Diagram</vt:lpstr>
      <vt:lpstr>Membuat Sequence Diagram</vt:lpstr>
      <vt:lpstr>Membuat Activity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Membuat Sequence Diagram</vt:lpstr>
      <vt:lpstr>5. 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Membuat Class Diagram Diagram</vt:lpstr>
      <vt:lpstr>6. 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Contoh Generate Code dari Class Diagram</vt:lpstr>
      <vt:lpstr>References</vt:lpstr>
    </vt:vector>
  </TitlesOfParts>
  <Company>aries.saifudin@yahoo.co.id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Visual Dasar</dc:title>
  <dc:creator>Aries Saifudin</dc:creator>
  <cp:lastModifiedBy>User</cp:lastModifiedBy>
  <cp:revision>310</cp:revision>
  <dcterms:created xsi:type="dcterms:W3CDTF">2011-03-12T20:08:54Z</dcterms:created>
  <dcterms:modified xsi:type="dcterms:W3CDTF">2021-09-06T01:39:09Z</dcterms:modified>
</cp:coreProperties>
</file>